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70" r:id="rId5"/>
    <p:sldId id="283" r:id="rId6"/>
    <p:sldId id="284" r:id="rId7"/>
    <p:sldId id="285" r:id="rId8"/>
    <p:sldId id="286" r:id="rId9"/>
    <p:sldId id="261" r:id="rId10"/>
    <p:sldId id="288" r:id="rId11"/>
    <p:sldId id="295" r:id="rId12"/>
    <p:sldId id="296" r:id="rId13"/>
    <p:sldId id="297" r:id="rId14"/>
    <p:sldId id="298" r:id="rId15"/>
    <p:sldId id="274" r:id="rId16"/>
    <p:sldId id="272" r:id="rId17"/>
    <p:sldId id="277" r:id="rId18"/>
    <p:sldId id="278" r:id="rId19"/>
    <p:sldId id="273" r:id="rId20"/>
    <p:sldId id="280" r:id="rId21"/>
    <p:sldId id="281" r:id="rId22"/>
    <p:sldId id="263" r:id="rId23"/>
    <p:sldId id="290" r:id="rId24"/>
    <p:sldId id="292" r:id="rId25"/>
    <p:sldId id="299" r:id="rId26"/>
    <p:sldId id="300" r:id="rId27"/>
    <p:sldId id="26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8" d="100"/>
          <a:sy n="88" d="100"/>
        </p:scale>
        <p:origin x="-16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1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62F90E-1835-D740-AF18-C6CC0EC31759}" type="datetimeFigureOut">
              <a:rPr lang="en-US" smtClean="0"/>
              <a:t>7/13/15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EA2CA9-1A1B-A242-BD3E-BF41D68DA0DE}" type="slidenum">
              <a:rPr lang="en-US" smtClean="0"/>
              <a:t>‹#›</a:t>
            </a:fld>
            <a:endParaRPr lang="en-US"/>
          </a:p>
        </p:txBody>
      </p:sp>
    </p:spTree>
    <p:extLst>
      <p:ext uri="{BB962C8B-B14F-4D97-AF65-F5344CB8AC3E}">
        <p14:creationId xmlns:p14="http://schemas.microsoft.com/office/powerpoint/2010/main" val="17814422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AEE7BC6-97AF-C14F-88E0-B51C43FFC940}" type="slidenum">
              <a:rPr lang="en-US"/>
              <a:pPr/>
              <a:t>2</a:t>
            </a:fld>
            <a:endParaRPr lang="en-US"/>
          </a:p>
        </p:txBody>
      </p:sp>
      <p:sp>
        <p:nvSpPr>
          <p:cNvPr id="15361" name="Text Box 1"/>
          <p:cNvSpPr txBox="1">
            <a:spLocks noGrp="1" noRot="1" noChangeAspect="1" noChangeArrowheads="1"/>
          </p:cNvSpPr>
          <p:nvPr>
            <p:ph type="sldImg"/>
          </p:nvPr>
        </p:nvSpPr>
        <p:spPr bwMode="auto">
          <a:xfrm>
            <a:off x="1003786" y="695134"/>
            <a:ext cx="4848989" cy="342815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bwMode="auto">
          <a:xfrm>
            <a:off x="685512" y="4343231"/>
            <a:ext cx="5485536" cy="4113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FFCFAD0-D565-3B48-AAD8-3023949F63A7}" type="slidenum">
              <a:rPr lang="en-US"/>
              <a:pPr/>
              <a:t>3</a:t>
            </a:fld>
            <a:endParaRPr lang="en-US"/>
          </a:p>
        </p:txBody>
      </p:sp>
      <p:sp>
        <p:nvSpPr>
          <p:cNvPr id="16385" name="Text Box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512" y="4343231"/>
            <a:ext cx="5485536" cy="4113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C58CA07-D1DB-6B41-93ED-FB0623B2CF44}" type="slidenum">
              <a:rPr lang="en-US"/>
              <a:pPr/>
              <a:t>5</a:t>
            </a:fld>
            <a:endParaRPr lang="en-US"/>
          </a:p>
        </p:txBody>
      </p:sp>
      <p:sp>
        <p:nvSpPr>
          <p:cNvPr id="7169" name="Text Box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70" name="Text Box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1E10464-2077-654C-8C63-6F5AB3F277DF}" type="slidenum">
              <a:rPr lang="en-US"/>
              <a:pPr/>
              <a:t>6</a:t>
            </a:fld>
            <a:endParaRPr lang="en-US"/>
          </a:p>
        </p:txBody>
      </p:sp>
      <p:sp>
        <p:nvSpPr>
          <p:cNvPr id="8193" name="Text Box 1"/>
          <p:cNvSpPr txBox="1">
            <a:spLocks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4" name="Text Box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049454C-18D7-E442-8731-0695D97D2177}" type="slidenum">
              <a:rPr lang="en-US"/>
              <a:pPr/>
              <a:t>7</a:t>
            </a:fld>
            <a:endParaRPr lang="en-US"/>
          </a:p>
        </p:txBody>
      </p:sp>
      <p:sp>
        <p:nvSpPr>
          <p:cNvPr id="9217" name="Text Box 1"/>
          <p:cNvSpPr txBox="1">
            <a:spLocks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8" name="Text Box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773B727-7A86-5249-9CA2-50FC231F993D}" type="slidenum">
              <a:rPr lang="en-US"/>
              <a:pPr/>
              <a:t>8</a:t>
            </a:fld>
            <a:endParaRPr lang="en-US"/>
          </a:p>
        </p:txBody>
      </p:sp>
      <p:sp>
        <p:nvSpPr>
          <p:cNvPr id="10241" name="Text Box 1"/>
          <p:cNvSpPr txBox="1">
            <a:spLocks noChangeArrowheads="1"/>
          </p:cNvSpPr>
          <p:nvPr>
            <p:ph type="sldImg"/>
          </p:nvPr>
        </p:nvSpPr>
        <p:spPr bwMode="auto">
          <a:xfrm>
            <a:off x="1210236" y="694171"/>
            <a:ext cx="4437529"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2" name="Text Box 2"/>
          <p:cNvSpPr txBox="1">
            <a:spLocks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32CB3EC-3635-1F4B-8467-76DA04CBA332}" type="slidenum">
              <a:rPr lang="en-US"/>
              <a:pPr/>
              <a:t>9</a:t>
            </a:fld>
            <a:endParaRPr lang="en-US"/>
          </a:p>
        </p:txBody>
      </p:sp>
      <p:sp>
        <p:nvSpPr>
          <p:cNvPr id="20481" name="Text Box 1"/>
          <p:cNvSpPr txBox="1">
            <a:spLocks noGrp="1" noRot="1" noChangeAspect="1" noChangeArrowheads="1"/>
          </p:cNvSpPr>
          <p:nvPr>
            <p:ph type="sldImg"/>
          </p:nvPr>
        </p:nvSpPr>
        <p:spPr bwMode="auto">
          <a:xfrm>
            <a:off x="1144588" y="695325"/>
            <a:ext cx="4557712" cy="341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513" y="4343231"/>
            <a:ext cx="5476895" cy="41056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Brown region: Gordon and </a:t>
            </a:r>
            <a:r>
              <a:rPr lang="en-US" dirty="0" err="1" smtClean="0"/>
              <a:t>Marcias</a:t>
            </a:r>
            <a:r>
              <a:rPr lang="en-US" dirty="0" smtClean="0"/>
              <a:t>, 2013</a:t>
            </a:r>
          </a:p>
          <a:p>
            <a:r>
              <a:rPr lang="en-US" dirty="0" smtClean="0"/>
              <a:t>Orange: Dylan et al 2014</a:t>
            </a:r>
            <a:endParaRPr lang="en-US" dirty="0"/>
          </a:p>
        </p:txBody>
      </p:sp>
      <p:sp>
        <p:nvSpPr>
          <p:cNvPr id="4" name="Slide Number Placeholder 3"/>
          <p:cNvSpPr>
            <a:spLocks noGrp="1"/>
          </p:cNvSpPr>
          <p:nvPr>
            <p:ph type="sldNum" sz="quarter" idx="10"/>
          </p:nvPr>
        </p:nvSpPr>
        <p:spPr/>
        <p:txBody>
          <a:bodyPr/>
          <a:lstStyle/>
          <a:p>
            <a:fld id="{23EA2CA9-1A1B-A242-BD3E-BF41D68DA0DE}" type="slidenum">
              <a:rPr lang="en-US" smtClean="0"/>
              <a:t>18</a:t>
            </a:fld>
            <a:endParaRPr lang="en-US"/>
          </a:p>
        </p:txBody>
      </p:sp>
    </p:spTree>
    <p:extLst>
      <p:ext uri="{BB962C8B-B14F-4D97-AF65-F5344CB8AC3E}">
        <p14:creationId xmlns:p14="http://schemas.microsoft.com/office/powerpoint/2010/main" val="636258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Possible questions:</a:t>
            </a:r>
          </a:p>
          <a:p>
            <a:endParaRPr lang="en-US" dirty="0" smtClean="0"/>
          </a:p>
          <a:p>
            <a:r>
              <a:rPr lang="en-US" dirty="0" smtClean="0"/>
              <a:t>- What is different from Planck analysis?</a:t>
            </a:r>
            <a:endParaRPr lang="en-US" dirty="0"/>
          </a:p>
        </p:txBody>
      </p:sp>
      <p:sp>
        <p:nvSpPr>
          <p:cNvPr id="4" name="Slide Number Placeholder 3"/>
          <p:cNvSpPr>
            <a:spLocks noGrp="1"/>
          </p:cNvSpPr>
          <p:nvPr>
            <p:ph type="sldNum" sz="quarter" idx="10"/>
          </p:nvPr>
        </p:nvSpPr>
        <p:spPr/>
        <p:txBody>
          <a:bodyPr/>
          <a:lstStyle/>
          <a:p>
            <a:fld id="{23EA2CA9-1A1B-A242-BD3E-BF41D68DA0DE}" type="slidenum">
              <a:rPr lang="en-US" smtClean="0"/>
              <a:t>27</a:t>
            </a:fld>
            <a:endParaRPr lang="en-US"/>
          </a:p>
        </p:txBody>
      </p:sp>
    </p:spTree>
    <p:extLst>
      <p:ext uri="{BB962C8B-B14F-4D97-AF65-F5344CB8AC3E}">
        <p14:creationId xmlns:p14="http://schemas.microsoft.com/office/powerpoint/2010/main" val="93317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328223-75FF-584B-95E2-B4F1792330A0}"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71629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28223-75FF-584B-95E2-B4F1792330A0}"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198586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28223-75FF-584B-95E2-B4F1792330A0}"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1654273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0" y="6247376"/>
            <a:ext cx="2125440" cy="468050"/>
          </a:xfrm>
        </p:spPr>
        <p:txBody>
          <a:bodyPr/>
          <a:lstStyle>
            <a:lvl1pPr>
              <a:defRPr/>
            </a:lvl1pPr>
          </a:lstStyle>
          <a:p>
            <a:endParaRPr lang="en-US"/>
          </a:p>
        </p:txBody>
      </p:sp>
      <p:sp>
        <p:nvSpPr>
          <p:cNvPr id="4" name="Footer Placeholder 3"/>
          <p:cNvSpPr>
            <a:spLocks noGrp="1"/>
          </p:cNvSpPr>
          <p:nvPr>
            <p:ph type="ftr" idx="11"/>
          </p:nvPr>
        </p:nvSpPr>
        <p:spPr>
          <a:xfrm>
            <a:off x="3127680" y="6247376"/>
            <a:ext cx="2894400" cy="468050"/>
          </a:xfrm>
        </p:spPr>
        <p:txBody>
          <a:bodyPr/>
          <a:lstStyle>
            <a:lvl1pPr>
              <a:defRPr/>
            </a:lvl1pPr>
          </a:lstStyle>
          <a:p>
            <a:endParaRPr lang="en-US"/>
          </a:p>
        </p:txBody>
      </p:sp>
      <p:sp>
        <p:nvSpPr>
          <p:cNvPr id="5" name="Slide Number Placeholder 4"/>
          <p:cNvSpPr>
            <a:spLocks noGrp="1"/>
          </p:cNvSpPr>
          <p:nvPr>
            <p:ph type="sldNum" idx="12"/>
          </p:nvPr>
        </p:nvSpPr>
        <p:spPr>
          <a:xfrm>
            <a:off x="6556320" y="6247376"/>
            <a:ext cx="2125440" cy="468050"/>
          </a:xfrm>
        </p:spPr>
        <p:txBody>
          <a:bodyPr/>
          <a:lstStyle>
            <a:lvl1pPr>
              <a:defRPr/>
            </a:lvl1pPr>
          </a:lstStyle>
          <a:p>
            <a:fld id="{A2C10B6F-850A-664B-A594-9F6C2E06A688}" type="slidenum">
              <a:rPr lang="en-US"/>
              <a:pPr/>
              <a:t>‹#›</a:t>
            </a:fld>
            <a:endParaRPr lang="en-US"/>
          </a:p>
        </p:txBody>
      </p:sp>
    </p:spTree>
    <p:extLst>
      <p:ext uri="{BB962C8B-B14F-4D97-AF65-F5344CB8AC3E}">
        <p14:creationId xmlns:p14="http://schemas.microsoft.com/office/powerpoint/2010/main" val="45328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328223-75FF-584B-95E2-B4F1792330A0}"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239813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328223-75FF-584B-95E2-B4F1792330A0}" type="datetimeFigureOut">
              <a:rPr lang="en-US" smtClean="0"/>
              <a:t>7/13/15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96016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328223-75FF-584B-95E2-B4F1792330A0}" type="datetimeFigureOut">
              <a:rPr lang="en-US" smtClean="0"/>
              <a:t>7/13/15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48321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328223-75FF-584B-95E2-B4F1792330A0}" type="datetimeFigureOut">
              <a:rPr lang="en-US" smtClean="0"/>
              <a:t>7/13/15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303729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328223-75FF-584B-95E2-B4F1792330A0}" type="datetimeFigureOut">
              <a:rPr lang="en-US" smtClean="0"/>
              <a:t>7/13/15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117600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28223-75FF-584B-95E2-B4F1792330A0}" type="datetimeFigureOut">
              <a:rPr lang="en-US" smtClean="0"/>
              <a:t>7/13/15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1852618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328223-75FF-584B-95E2-B4F1792330A0}" type="datetimeFigureOut">
              <a:rPr lang="en-US" smtClean="0"/>
              <a:t>7/13/15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383414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328223-75FF-584B-95E2-B4F1792330A0}" type="datetimeFigureOut">
              <a:rPr lang="en-US" smtClean="0"/>
              <a:t>7/13/15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DD0D0-0A5D-5249-AE82-A3DADA555334}" type="slidenum">
              <a:rPr lang="en-US" smtClean="0"/>
              <a:t>‹#›</a:t>
            </a:fld>
            <a:endParaRPr lang="en-US"/>
          </a:p>
        </p:txBody>
      </p:sp>
    </p:spTree>
    <p:extLst>
      <p:ext uri="{BB962C8B-B14F-4D97-AF65-F5344CB8AC3E}">
        <p14:creationId xmlns:p14="http://schemas.microsoft.com/office/powerpoint/2010/main" val="1267569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28223-75FF-584B-95E2-B4F1792330A0}" type="datetimeFigureOut">
              <a:rPr lang="en-US" smtClean="0"/>
              <a:t>7/13/15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DD0D0-0A5D-5249-AE82-A3DADA555334}" type="slidenum">
              <a:rPr lang="en-US" smtClean="0"/>
              <a:t>‹#›</a:t>
            </a:fld>
            <a:endParaRPr lang="en-US"/>
          </a:p>
        </p:txBody>
      </p:sp>
    </p:spTree>
    <p:extLst>
      <p:ext uri="{BB962C8B-B14F-4D97-AF65-F5344CB8AC3E}">
        <p14:creationId xmlns:p14="http://schemas.microsoft.com/office/powerpoint/2010/main" val="205674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www.galprop.stanford.edu"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0132" y="111388"/>
            <a:ext cx="8460009" cy="1470025"/>
          </a:xfrm>
        </p:spPr>
        <p:txBody>
          <a:bodyPr>
            <a:normAutofit/>
          </a:bodyPr>
          <a:lstStyle/>
          <a:p>
            <a:r>
              <a:rPr lang="en-US" dirty="0" smtClean="0"/>
              <a:t> </a:t>
            </a:r>
            <a:r>
              <a:rPr lang="en-US" dirty="0" smtClean="0"/>
              <a:t>On the </a:t>
            </a:r>
            <a:r>
              <a:rPr lang="en-US" dirty="0" smtClean="0"/>
              <a:t>Milky </a:t>
            </a:r>
            <a:r>
              <a:rPr lang="en-US" dirty="0" smtClean="0"/>
              <a:t>Way </a:t>
            </a:r>
            <a:r>
              <a:rPr lang="en-US" dirty="0" smtClean="0"/>
              <a:t>Haze and </a:t>
            </a:r>
            <a:r>
              <a:rPr lang="en-US" dirty="0" smtClean="0"/>
              <a:t>Dark </a:t>
            </a:r>
            <a:r>
              <a:rPr lang="en-US" dirty="0" smtClean="0"/>
              <a:t>Matter </a:t>
            </a:r>
            <a:r>
              <a:rPr lang="en-US" dirty="0" smtClean="0"/>
              <a:t> </a:t>
            </a:r>
            <a:endParaRPr lang="en-US" dirty="0"/>
          </a:p>
        </p:txBody>
      </p:sp>
      <p:sp>
        <p:nvSpPr>
          <p:cNvPr id="3" name="Subtitle 2"/>
          <p:cNvSpPr>
            <a:spLocks noGrp="1"/>
          </p:cNvSpPr>
          <p:nvPr>
            <p:ph type="subTitle" idx="1"/>
          </p:nvPr>
        </p:nvSpPr>
        <p:spPr>
          <a:xfrm>
            <a:off x="115450" y="4464643"/>
            <a:ext cx="8875217" cy="1752600"/>
          </a:xfrm>
        </p:spPr>
        <p:txBody>
          <a:bodyPr>
            <a:normAutofit fontScale="92500" lnSpcReduction="20000"/>
          </a:bodyPr>
          <a:lstStyle/>
          <a:p>
            <a:r>
              <a:rPr lang="en-US" dirty="0" smtClean="0"/>
              <a:t>Elena Pierpaoli (Univ. of Southern California)</a:t>
            </a:r>
          </a:p>
          <a:p>
            <a:endParaRPr lang="en-US" dirty="0" smtClean="0"/>
          </a:p>
          <a:p>
            <a:r>
              <a:rPr lang="en-US" i="1" dirty="0" err="1" smtClean="0"/>
              <a:t>Andrey</a:t>
            </a:r>
            <a:r>
              <a:rPr lang="en-US" i="1" dirty="0" smtClean="0"/>
              <a:t> </a:t>
            </a:r>
            <a:r>
              <a:rPr lang="en-US" i="1" dirty="0" err="1" smtClean="0"/>
              <a:t>Egorov</a:t>
            </a:r>
            <a:r>
              <a:rPr lang="en-US" i="1" dirty="0" smtClean="0"/>
              <a:t> (USC), </a:t>
            </a:r>
            <a:r>
              <a:rPr lang="en-US" dirty="0" err="1" smtClean="0"/>
              <a:t>Davide</a:t>
            </a:r>
            <a:r>
              <a:rPr lang="en-US" dirty="0" smtClean="0"/>
              <a:t> </a:t>
            </a:r>
            <a:r>
              <a:rPr lang="en-US" dirty="0" err="1" smtClean="0"/>
              <a:t>Pietrobon</a:t>
            </a:r>
            <a:r>
              <a:rPr lang="en-US" dirty="0" smtClean="0"/>
              <a:t> (</a:t>
            </a:r>
            <a:r>
              <a:rPr lang="en-US" dirty="0" err="1" smtClean="0"/>
              <a:t>Berkely</a:t>
            </a:r>
            <a:r>
              <a:rPr lang="en-US" dirty="0" smtClean="0"/>
              <a:t>), </a:t>
            </a:r>
            <a:r>
              <a:rPr lang="en-US" dirty="0" smtClean="0"/>
              <a:t>Jennifer Gaskins </a:t>
            </a:r>
            <a:r>
              <a:rPr lang="en-US" dirty="0" smtClean="0"/>
              <a:t>(Univ. of Amsterdam)</a:t>
            </a:r>
            <a:endParaRPr lang="en-US" dirty="0"/>
          </a:p>
          <a:p>
            <a:endParaRPr lang="en-US" dirty="0"/>
          </a:p>
        </p:txBody>
      </p:sp>
      <p:pic>
        <p:nvPicPr>
          <p:cNvPr id="4" name="Picture 3" descr="Screen Shot 2015-07-14 at 5.39.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088" y="1696855"/>
            <a:ext cx="5181600" cy="2514600"/>
          </a:xfrm>
          <a:prstGeom prst="rect">
            <a:avLst/>
          </a:prstGeom>
        </p:spPr>
      </p:pic>
    </p:spTree>
    <p:extLst>
      <p:ext uri="{BB962C8B-B14F-4D97-AF65-F5344CB8AC3E}">
        <p14:creationId xmlns:p14="http://schemas.microsoft.com/office/powerpoint/2010/main" val="8994895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frequency</a:t>
            </a:r>
            <a:endParaRPr lang="en-US" dirty="0"/>
          </a:p>
        </p:txBody>
      </p:sp>
      <p:pic>
        <p:nvPicPr>
          <p:cNvPr id="5" name="Content Placeholder 4" descr="Screen Shot 2015-07-13 at 11.35.48 AM.png"/>
          <p:cNvPicPr>
            <a:picLocks noGrp="1" noChangeAspect="1"/>
          </p:cNvPicPr>
          <p:nvPr>
            <p:ph idx="1"/>
          </p:nvPr>
        </p:nvPicPr>
        <p:blipFill>
          <a:blip r:embed="rId2">
            <a:extLst>
              <a:ext uri="{28A0092B-C50C-407E-A947-70E740481C1C}">
                <a14:useLocalDpi xmlns:a14="http://schemas.microsoft.com/office/drawing/2010/main" val="0"/>
              </a:ext>
            </a:extLst>
          </a:blip>
          <a:srcRect t="2629" b="2629"/>
          <a:stretch>
            <a:fillRect/>
          </a:stretch>
        </p:blipFill>
        <p:spPr/>
      </p:pic>
      <p:sp>
        <p:nvSpPr>
          <p:cNvPr id="6" name="TextBox 5"/>
          <p:cNvSpPr txBox="1"/>
          <p:nvPr/>
        </p:nvSpPr>
        <p:spPr>
          <a:xfrm>
            <a:off x="6959600" y="6388100"/>
            <a:ext cx="1685077" cy="646331"/>
          </a:xfrm>
          <a:prstGeom prst="rect">
            <a:avLst/>
          </a:prstGeom>
          <a:noFill/>
        </p:spPr>
        <p:txBody>
          <a:bodyPr wrap="none" rtlCol="0">
            <a:spAutoFit/>
          </a:bodyPr>
          <a:lstStyle/>
          <a:p>
            <a:r>
              <a:rPr lang="en-US" dirty="0" smtClean="0"/>
              <a:t>Plotted: 1-I/</a:t>
            </a:r>
            <a:r>
              <a:rPr lang="en-US" dirty="0" err="1" smtClean="0"/>
              <a:t>I_bf</a:t>
            </a:r>
            <a:endParaRPr lang="en-US" dirty="0" smtClean="0"/>
          </a:p>
          <a:p>
            <a:endParaRPr lang="en-US" dirty="0"/>
          </a:p>
        </p:txBody>
      </p:sp>
    </p:spTree>
    <p:extLst>
      <p:ext uri="{BB962C8B-B14F-4D97-AF65-F5344CB8AC3E}">
        <p14:creationId xmlns:p14="http://schemas.microsoft.com/office/powerpoint/2010/main" val="34633423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txBody>
          <a:bodyPr/>
          <a:lstStyle/>
          <a:p>
            <a:r>
              <a:rPr lang="en-US" dirty="0" smtClean="0"/>
              <a:t>Changing particle mass</a:t>
            </a:r>
            <a:endParaRPr lang="en-US" dirty="0"/>
          </a:p>
        </p:txBody>
      </p:sp>
      <p:pic>
        <p:nvPicPr>
          <p:cNvPr id="4" name="Content Placeholder 3" descr="Screen Shot 2015-07-13 at 11.36.09 AM.png"/>
          <p:cNvPicPr>
            <a:picLocks noGrp="1" noChangeAspect="1"/>
          </p:cNvPicPr>
          <p:nvPr>
            <p:ph idx="1"/>
          </p:nvPr>
        </p:nvPicPr>
        <p:blipFill>
          <a:blip r:embed="rId2">
            <a:extLst>
              <a:ext uri="{28A0092B-C50C-407E-A947-70E740481C1C}">
                <a14:useLocalDpi xmlns:a14="http://schemas.microsoft.com/office/drawing/2010/main" val="0"/>
              </a:ext>
            </a:extLst>
          </a:blip>
          <a:srcRect t="5718" b="5718"/>
          <a:stretch>
            <a:fillRect/>
          </a:stretch>
        </p:blipFill>
        <p:spPr>
          <a:xfrm>
            <a:off x="258028" y="1600200"/>
            <a:ext cx="8428772" cy="4635500"/>
          </a:xfrm>
        </p:spPr>
      </p:pic>
    </p:spTree>
    <p:extLst>
      <p:ext uri="{BB962C8B-B14F-4D97-AF65-F5344CB8AC3E}">
        <p14:creationId xmlns:p14="http://schemas.microsoft.com/office/powerpoint/2010/main" val="25821109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annihilation channel</a:t>
            </a:r>
            <a:endParaRPr lang="en-US" dirty="0"/>
          </a:p>
        </p:txBody>
      </p:sp>
      <p:pic>
        <p:nvPicPr>
          <p:cNvPr id="6" name="Picture 5" descr="Screen Shot 2015-07-13 at 11.36.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663700"/>
            <a:ext cx="7683500" cy="4800600"/>
          </a:xfrm>
          <a:prstGeom prst="rect">
            <a:avLst/>
          </a:prstGeom>
        </p:spPr>
      </p:pic>
    </p:spTree>
    <p:extLst>
      <p:ext uri="{BB962C8B-B14F-4D97-AF65-F5344CB8AC3E}">
        <p14:creationId xmlns:p14="http://schemas.microsoft.com/office/powerpoint/2010/main" val="2798133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DM density slope</a:t>
            </a:r>
            <a:endParaRPr lang="en-US" dirty="0"/>
          </a:p>
        </p:txBody>
      </p:sp>
      <p:pic>
        <p:nvPicPr>
          <p:cNvPr id="4" name="Picture 3" descr="Screen Shot 2015-07-13 at 11.36.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1708150"/>
            <a:ext cx="7556500" cy="4711700"/>
          </a:xfrm>
          <a:prstGeom prst="rect">
            <a:avLst/>
          </a:prstGeom>
        </p:spPr>
      </p:pic>
    </p:spTree>
    <p:extLst>
      <p:ext uri="{BB962C8B-B14F-4D97-AF65-F5344CB8AC3E}">
        <p14:creationId xmlns:p14="http://schemas.microsoft.com/office/powerpoint/2010/main" val="41460118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Changing magnetic field and diffusion</a:t>
            </a:r>
            <a:endParaRPr lang="en-US" dirty="0"/>
          </a:p>
        </p:txBody>
      </p:sp>
      <p:pic>
        <p:nvPicPr>
          <p:cNvPr id="4" name="Picture 3" descr="Screen Shot 2015-07-13 at 11.36.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1676400"/>
            <a:ext cx="7861300" cy="4800600"/>
          </a:xfrm>
          <a:prstGeom prst="rect">
            <a:avLst/>
          </a:prstGeom>
        </p:spPr>
      </p:pic>
    </p:spTree>
    <p:extLst>
      <p:ext uri="{BB962C8B-B14F-4D97-AF65-F5344CB8AC3E}">
        <p14:creationId xmlns:p14="http://schemas.microsoft.com/office/powerpoint/2010/main" val="29272989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 applied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METHOD I: Conservative estimate: Overall upper limit to the DM signal (ignoring foregrounds and </a:t>
            </a:r>
            <a:r>
              <a:rPr lang="en-US" dirty="0" smtClean="0"/>
              <a:t>considering</a:t>
            </a:r>
            <a:r>
              <a:rPr lang="en-US" dirty="0" smtClean="0"/>
              <a:t> </a:t>
            </a:r>
            <a:r>
              <a:rPr lang="en-US" dirty="0" smtClean="0"/>
              <a:t>only the CMB) </a:t>
            </a:r>
            <a:endParaRPr lang="en-US" dirty="0" smtClean="0"/>
          </a:p>
          <a:p>
            <a:pPr marL="0" indent="0">
              <a:buNone/>
            </a:pPr>
            <a:endParaRPr lang="en-US" dirty="0" smtClean="0"/>
          </a:p>
          <a:p>
            <a:r>
              <a:rPr lang="en-US" dirty="0" smtClean="0"/>
              <a:t>METHOD II: Less conservative estimate: Template fitting procedure (therefore including foreground subtraction) – results depend on assumptions on foregrounds and specific method adopted</a:t>
            </a:r>
            <a:r>
              <a:rPr lang="en-US" dirty="0" smtClean="0"/>
              <a:t>.</a:t>
            </a:r>
          </a:p>
          <a:p>
            <a:endParaRPr lang="en-US" dirty="0"/>
          </a:p>
          <a:p>
            <a:r>
              <a:rPr lang="en-US" dirty="0" smtClean="0"/>
              <a:t>Intermediate step: single frequency fitting.</a:t>
            </a:r>
            <a:endParaRPr lang="en-US" dirty="0"/>
          </a:p>
        </p:txBody>
      </p:sp>
    </p:spTree>
    <p:extLst>
      <p:ext uri="{BB962C8B-B14F-4D97-AF65-F5344CB8AC3E}">
        <p14:creationId xmlns:p14="http://schemas.microsoft.com/office/powerpoint/2010/main" val="25635757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76"/>
            <a:ext cx="8229600" cy="911882"/>
          </a:xfrm>
        </p:spPr>
        <p:txBody>
          <a:bodyPr/>
          <a:lstStyle/>
          <a:p>
            <a:r>
              <a:rPr lang="en-US" dirty="0" smtClean="0"/>
              <a:t>Choice of the </a:t>
            </a:r>
            <a:r>
              <a:rPr lang="en-US" dirty="0" smtClean="0"/>
              <a:t>area inspected</a:t>
            </a:r>
            <a:endParaRPr lang="en-US" dirty="0"/>
          </a:p>
        </p:txBody>
      </p:sp>
      <p:pic>
        <p:nvPicPr>
          <p:cNvPr id="4" name="Picture 3" descr="new-mas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81" y="1201181"/>
            <a:ext cx="4505412" cy="2261428"/>
          </a:xfrm>
          <a:prstGeom prst="rect">
            <a:avLst/>
          </a:prstGeom>
        </p:spPr>
      </p:pic>
      <p:pic>
        <p:nvPicPr>
          <p:cNvPr id="5" name="Picture 4" descr="old-mas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793" y="1329140"/>
            <a:ext cx="4572623" cy="2323490"/>
          </a:xfrm>
          <a:prstGeom prst="rect">
            <a:avLst/>
          </a:prstGeom>
        </p:spPr>
      </p:pic>
      <p:sp>
        <p:nvSpPr>
          <p:cNvPr id="7" name="Rectangle 6"/>
          <p:cNvSpPr/>
          <p:nvPr/>
        </p:nvSpPr>
        <p:spPr>
          <a:xfrm>
            <a:off x="150381" y="3708231"/>
            <a:ext cx="4420995" cy="3243965"/>
          </a:xfrm>
          <a:prstGeom prst="rect">
            <a:avLst/>
          </a:prstGeom>
        </p:spPr>
        <p:txBody>
          <a:bodyPr wrap="square">
            <a:spAutoFit/>
          </a:bodyPr>
          <a:lstStyle/>
          <a:p>
            <a:pPr marL="342900" lvl="0" indent="-342900">
              <a:spcBef>
                <a:spcPct val="20000"/>
              </a:spcBef>
              <a:buFont typeface="Arial"/>
              <a:buChar char="•"/>
            </a:pPr>
            <a:r>
              <a:rPr lang="en-US" sz="3200" dirty="0" smtClean="0">
                <a:solidFill>
                  <a:prstClr val="black"/>
                </a:solidFill>
              </a:rPr>
              <a:t>METHOD II:</a:t>
            </a:r>
            <a:endParaRPr lang="en-US" sz="3200" dirty="0" smtClean="0">
              <a:solidFill>
                <a:prstClr val="black"/>
              </a:solidFill>
            </a:endParaRPr>
          </a:p>
          <a:p>
            <a:pPr marL="800100" lvl="1" indent="-342900">
              <a:spcBef>
                <a:spcPct val="20000"/>
              </a:spcBef>
              <a:buFont typeface="Arial"/>
              <a:buChar char="•"/>
            </a:pPr>
            <a:r>
              <a:rPr lang="en-US" sz="3200" dirty="0" smtClean="0">
                <a:solidFill>
                  <a:prstClr val="black"/>
                </a:solidFill>
              </a:rPr>
              <a:t>60 </a:t>
            </a:r>
            <a:r>
              <a:rPr lang="en-US" sz="3200" dirty="0" err="1" smtClean="0">
                <a:solidFill>
                  <a:prstClr val="black"/>
                </a:solidFill>
              </a:rPr>
              <a:t>deg</a:t>
            </a:r>
            <a:r>
              <a:rPr lang="en-US" sz="3200" dirty="0" smtClean="0">
                <a:solidFill>
                  <a:prstClr val="black"/>
                </a:solidFill>
              </a:rPr>
              <a:t> circle from the galactic center.</a:t>
            </a:r>
          </a:p>
          <a:p>
            <a:pPr marL="800100" lvl="1" indent="-342900">
              <a:spcBef>
                <a:spcPct val="20000"/>
              </a:spcBef>
              <a:buFont typeface="Arial"/>
              <a:buChar char="•"/>
            </a:pPr>
            <a:r>
              <a:rPr lang="en-US" sz="3200" dirty="0" smtClean="0">
                <a:solidFill>
                  <a:prstClr val="black"/>
                </a:solidFill>
              </a:rPr>
              <a:t>Galactic and point sources maps applied.</a:t>
            </a:r>
            <a:endParaRPr lang="en-US" sz="3200" dirty="0">
              <a:solidFill>
                <a:prstClr val="black"/>
              </a:solidFill>
            </a:endParaRPr>
          </a:p>
        </p:txBody>
      </p:sp>
      <p:sp>
        <p:nvSpPr>
          <p:cNvPr id="9" name="Rectangle 8"/>
          <p:cNvSpPr/>
          <p:nvPr/>
        </p:nvSpPr>
        <p:spPr>
          <a:xfrm>
            <a:off x="4408237" y="3652630"/>
            <a:ext cx="4735763" cy="2850011"/>
          </a:xfrm>
          <a:prstGeom prst="rect">
            <a:avLst/>
          </a:prstGeom>
        </p:spPr>
        <p:txBody>
          <a:bodyPr wrap="square">
            <a:spAutoFit/>
          </a:bodyPr>
          <a:lstStyle/>
          <a:p>
            <a:pPr marL="342900" lvl="0" indent="-342900">
              <a:spcBef>
                <a:spcPct val="20000"/>
              </a:spcBef>
              <a:buFont typeface="Arial"/>
              <a:buChar char="•"/>
            </a:pPr>
            <a:r>
              <a:rPr lang="en-US" sz="3200" dirty="0" smtClean="0">
                <a:solidFill>
                  <a:prstClr val="black"/>
                </a:solidFill>
              </a:rPr>
              <a:t>METHOD I</a:t>
            </a:r>
            <a:r>
              <a:rPr lang="en-US" sz="3200" dirty="0" smtClean="0">
                <a:solidFill>
                  <a:prstClr val="black"/>
                </a:solidFill>
              </a:rPr>
              <a:t>:</a:t>
            </a:r>
            <a:endParaRPr lang="en-US" sz="3200" dirty="0" smtClean="0">
              <a:solidFill>
                <a:prstClr val="black"/>
              </a:solidFill>
            </a:endParaRPr>
          </a:p>
          <a:p>
            <a:pPr marL="800100" lvl="1" indent="-342900">
              <a:spcBef>
                <a:spcPct val="20000"/>
              </a:spcBef>
              <a:buFont typeface="Arial"/>
              <a:buChar char="•"/>
            </a:pPr>
            <a:r>
              <a:rPr lang="en-US" sz="3200" dirty="0" smtClean="0">
                <a:solidFill>
                  <a:prstClr val="black"/>
                </a:solidFill>
              </a:rPr>
              <a:t>-35&lt;b&lt;-10 </a:t>
            </a:r>
            <a:r>
              <a:rPr lang="en-US" sz="3200" dirty="0" err="1" smtClean="0">
                <a:solidFill>
                  <a:prstClr val="black"/>
                </a:solidFill>
              </a:rPr>
              <a:t>deg</a:t>
            </a:r>
            <a:r>
              <a:rPr lang="en-US" sz="3200" dirty="0" smtClean="0">
                <a:solidFill>
                  <a:prstClr val="black"/>
                </a:solidFill>
              </a:rPr>
              <a:t>;</a:t>
            </a:r>
          </a:p>
          <a:p>
            <a:pPr lvl="1">
              <a:spcBef>
                <a:spcPct val="20000"/>
              </a:spcBef>
            </a:pPr>
            <a:r>
              <a:rPr lang="en-US" sz="3200" dirty="0" smtClean="0">
                <a:solidFill>
                  <a:prstClr val="black"/>
                </a:solidFill>
              </a:rPr>
              <a:t>mod</a:t>
            </a:r>
            <a:r>
              <a:rPr lang="en-US" sz="3200" dirty="0" smtClean="0">
                <a:solidFill>
                  <a:prstClr val="black"/>
                </a:solidFill>
              </a:rPr>
              <a:t>(l) &lt;  35 </a:t>
            </a:r>
            <a:r>
              <a:rPr lang="en-US" sz="3200" dirty="0" err="1" smtClean="0">
                <a:solidFill>
                  <a:prstClr val="black"/>
                </a:solidFill>
              </a:rPr>
              <a:t>deg</a:t>
            </a:r>
            <a:endParaRPr lang="en-US" sz="3200" dirty="0" smtClean="0">
              <a:solidFill>
                <a:prstClr val="black"/>
              </a:solidFill>
            </a:endParaRPr>
          </a:p>
          <a:p>
            <a:pPr marL="800100" lvl="1" indent="-342900">
              <a:spcBef>
                <a:spcPct val="20000"/>
              </a:spcBef>
              <a:buFont typeface="Arial"/>
              <a:buChar char="•"/>
            </a:pPr>
            <a:r>
              <a:rPr lang="en-US" sz="3200" dirty="0" smtClean="0">
                <a:solidFill>
                  <a:prstClr val="black"/>
                </a:solidFill>
              </a:rPr>
              <a:t>Galactic and point sources maps applied.</a:t>
            </a:r>
            <a:endParaRPr lang="en-US" sz="3200" dirty="0">
              <a:solidFill>
                <a:prstClr val="black"/>
              </a:solidFill>
            </a:endParaRPr>
          </a:p>
        </p:txBody>
      </p:sp>
    </p:spTree>
    <p:extLst>
      <p:ext uri="{BB962C8B-B14F-4D97-AF65-F5344CB8AC3E}">
        <p14:creationId xmlns:p14="http://schemas.microsoft.com/office/powerpoint/2010/main" val="11830057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495" y="274638"/>
            <a:ext cx="9794673" cy="919971"/>
          </a:xfrm>
        </p:spPr>
        <p:txBody>
          <a:bodyPr>
            <a:normAutofit/>
          </a:bodyPr>
          <a:lstStyle/>
          <a:p>
            <a:r>
              <a:rPr lang="en-US" sz="3600" dirty="0" smtClean="0"/>
              <a:t>Method I </a:t>
            </a:r>
            <a:r>
              <a:rPr lang="en-US" sz="3600" dirty="0" smtClean="0"/>
              <a:t>(considering CMB  fluctuations </a:t>
            </a:r>
            <a:r>
              <a:rPr lang="en-US" sz="3600" dirty="0" smtClean="0"/>
              <a:t>only)</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For each frequency channel (28, 44 and 70 GHz), we subtract residual monopole and dipole, and we calculate the average intensity  and error.</a:t>
            </a:r>
          </a:p>
          <a:p>
            <a:r>
              <a:rPr lang="en-US" dirty="0" smtClean="0"/>
              <a:t>The error has three components: residual  monopole</a:t>
            </a:r>
            <a:r>
              <a:rPr lang="en-US" dirty="0"/>
              <a:t> </a:t>
            </a:r>
            <a:r>
              <a:rPr lang="en-US" dirty="0" smtClean="0"/>
              <a:t>and dipole, and CMB.</a:t>
            </a:r>
          </a:p>
          <a:p>
            <a:r>
              <a:rPr lang="en-US" dirty="0" smtClean="0"/>
              <a:t>We calculate the 95%CL  for the intensity at each frequency, and required that the DM model emission </a:t>
            </a:r>
            <a:r>
              <a:rPr lang="en-US" dirty="0" smtClean="0"/>
              <a:t>in the area should </a:t>
            </a:r>
            <a:r>
              <a:rPr lang="en-US" dirty="0" smtClean="0"/>
              <a:t>not exceed any of these. </a:t>
            </a:r>
          </a:p>
          <a:p>
            <a:r>
              <a:rPr lang="en-US" dirty="0" smtClean="0"/>
              <a:t>By doing so, we derived a conservative  limit on the cross-section.</a:t>
            </a:r>
          </a:p>
        </p:txBody>
      </p:sp>
    </p:spTree>
    <p:extLst>
      <p:ext uri="{BB962C8B-B14F-4D97-AF65-F5344CB8AC3E}">
        <p14:creationId xmlns:p14="http://schemas.microsoft.com/office/powerpoint/2010/main" val="22710691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65"/>
            <a:ext cx="8229600" cy="544228"/>
          </a:xfrm>
        </p:spPr>
        <p:txBody>
          <a:bodyPr>
            <a:normAutofit fontScale="90000"/>
          </a:bodyPr>
          <a:lstStyle/>
          <a:p>
            <a:r>
              <a:rPr lang="en-US" dirty="0" smtClean="0"/>
              <a:t>Results of method I</a:t>
            </a:r>
            <a:endParaRPr lang="en-US" dirty="0"/>
          </a:p>
        </p:txBody>
      </p:sp>
      <p:sp>
        <p:nvSpPr>
          <p:cNvPr id="3" name="Content Placeholder 2"/>
          <p:cNvSpPr>
            <a:spLocks noGrp="1"/>
          </p:cNvSpPr>
          <p:nvPr>
            <p:ph idx="1"/>
          </p:nvPr>
        </p:nvSpPr>
        <p:spPr>
          <a:xfrm>
            <a:off x="457200" y="5046886"/>
            <a:ext cx="8229600" cy="1811114"/>
          </a:xfrm>
        </p:spPr>
        <p:txBody>
          <a:bodyPr>
            <a:normAutofit fontScale="77500" lnSpcReduction="20000"/>
          </a:bodyPr>
          <a:lstStyle/>
          <a:p>
            <a:r>
              <a:rPr lang="en-US" dirty="0" smtClean="0"/>
              <a:t>Exclusion plots for cross section  well above thermal values.</a:t>
            </a:r>
          </a:p>
          <a:p>
            <a:r>
              <a:rPr lang="en-US" dirty="0" smtClean="0"/>
              <a:t>Stronger constraints for tau+/tau-  channel.</a:t>
            </a:r>
          </a:p>
          <a:p>
            <a:r>
              <a:rPr lang="en-US" dirty="0" smtClean="0"/>
              <a:t>Very mild dependence on inner slope (not reported here)</a:t>
            </a:r>
          </a:p>
          <a:p>
            <a:r>
              <a:rPr lang="en-US" dirty="0" smtClean="0"/>
              <a:t>Stronger constraints </a:t>
            </a:r>
            <a:r>
              <a:rPr lang="en-US" dirty="0" smtClean="0"/>
              <a:t>for </a:t>
            </a:r>
            <a:r>
              <a:rPr lang="en-US" dirty="0" smtClean="0"/>
              <a:t>high magnetic fields.</a:t>
            </a:r>
          </a:p>
          <a:p>
            <a:endParaRPr lang="en-US" dirty="0"/>
          </a:p>
        </p:txBody>
      </p:sp>
      <p:pic>
        <p:nvPicPr>
          <p:cNvPr id="4" name="Picture 3" descr="Screen Shot 2015-07-12 at 10.36.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8193"/>
            <a:ext cx="9144000" cy="4518630"/>
          </a:xfrm>
          <a:prstGeom prst="rect">
            <a:avLst/>
          </a:prstGeom>
        </p:spPr>
      </p:pic>
    </p:spTree>
    <p:extLst>
      <p:ext uri="{BB962C8B-B14F-4D97-AF65-F5344CB8AC3E}">
        <p14:creationId xmlns:p14="http://schemas.microsoft.com/office/powerpoint/2010/main" val="33446021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0676"/>
            <a:ext cx="8905896" cy="1143000"/>
          </a:xfrm>
        </p:spPr>
        <p:txBody>
          <a:bodyPr>
            <a:normAutofit fontScale="90000"/>
          </a:bodyPr>
          <a:lstStyle/>
          <a:p>
            <a:r>
              <a:rPr lang="en-US" dirty="0" smtClean="0"/>
              <a:t>Method II (with foreground subtraction) </a:t>
            </a:r>
            <a:endParaRPr lang="en-US" dirty="0"/>
          </a:p>
        </p:txBody>
      </p:sp>
      <p:sp>
        <p:nvSpPr>
          <p:cNvPr id="3" name="Content Placeholder 2"/>
          <p:cNvSpPr>
            <a:spLocks noGrp="1"/>
          </p:cNvSpPr>
          <p:nvPr>
            <p:ph idx="1"/>
          </p:nvPr>
        </p:nvSpPr>
        <p:spPr>
          <a:xfrm>
            <a:off x="457200" y="1086250"/>
            <a:ext cx="8229600" cy="5039913"/>
          </a:xfrm>
        </p:spPr>
        <p:txBody>
          <a:bodyPr>
            <a:normAutofit fontScale="77500" lnSpcReduction="20000"/>
          </a:bodyPr>
          <a:lstStyle/>
          <a:p>
            <a:r>
              <a:rPr lang="en-US" dirty="0" smtClean="0"/>
              <a:t>Multi-frequency template fitting of:</a:t>
            </a:r>
          </a:p>
          <a:p>
            <a:pPr lvl="1"/>
            <a:r>
              <a:rPr lang="en-US" dirty="0" smtClean="0"/>
              <a:t>CMB [ILC map from HFI channels]</a:t>
            </a:r>
          </a:p>
          <a:p>
            <a:pPr lvl="1"/>
            <a:r>
              <a:rPr lang="en-US" dirty="0" smtClean="0"/>
              <a:t>Free-free [</a:t>
            </a:r>
            <a:r>
              <a:rPr lang="en-US" dirty="0" err="1" smtClean="0"/>
              <a:t>H_alpha</a:t>
            </a:r>
            <a:r>
              <a:rPr lang="en-US" dirty="0" smtClean="0"/>
              <a:t> map]</a:t>
            </a:r>
          </a:p>
          <a:p>
            <a:pPr lvl="1"/>
            <a:r>
              <a:rPr lang="en-US" dirty="0" smtClean="0"/>
              <a:t>Synchrotron [</a:t>
            </a:r>
            <a:r>
              <a:rPr lang="en-US" dirty="0" err="1" smtClean="0"/>
              <a:t>Haslam</a:t>
            </a:r>
            <a:r>
              <a:rPr lang="en-US" dirty="0" smtClean="0"/>
              <a:t> 408MHz]</a:t>
            </a:r>
          </a:p>
          <a:p>
            <a:pPr lvl="1"/>
            <a:r>
              <a:rPr lang="en-US" dirty="0" smtClean="0"/>
              <a:t>Dust [SFD]</a:t>
            </a:r>
          </a:p>
          <a:p>
            <a:pPr lvl="1"/>
            <a:r>
              <a:rPr lang="en-US" dirty="0" smtClean="0"/>
              <a:t>“Bubbles” </a:t>
            </a:r>
          </a:p>
          <a:p>
            <a:r>
              <a:rPr lang="en-US" dirty="0" smtClean="0"/>
              <a:t>MCMC (assuming Gaussian Likelihood) to derive amplitudes of the various components, without assuming a frequency dependence for any (aside from CMB and the DM one)</a:t>
            </a:r>
          </a:p>
          <a:p>
            <a:r>
              <a:rPr lang="en-US" dirty="0" smtClean="0"/>
              <a:t>DM maps for each model and frequency computed with GALPROP.</a:t>
            </a:r>
          </a:p>
          <a:p>
            <a:r>
              <a:rPr lang="en-US" dirty="0" smtClean="0"/>
              <a:t>Data:  4 WMAP  (23,33,41,61 GHz) and 3 Planck LFI </a:t>
            </a:r>
            <a:r>
              <a:rPr lang="en-US" dirty="0"/>
              <a:t>(23, 44, 70 GHz)</a:t>
            </a:r>
            <a:r>
              <a:rPr lang="en-US" dirty="0" smtClean="0"/>
              <a:t> 2013 temperature maps.</a:t>
            </a:r>
          </a:p>
          <a:p>
            <a:endParaRPr lang="en-US" dirty="0"/>
          </a:p>
          <a:p>
            <a:endParaRPr lang="en-US" dirty="0" smtClean="0"/>
          </a:p>
        </p:txBody>
      </p:sp>
    </p:spTree>
    <p:extLst>
      <p:ext uri="{BB962C8B-B14F-4D97-AF65-F5344CB8AC3E}">
        <p14:creationId xmlns:p14="http://schemas.microsoft.com/office/powerpoint/2010/main" val="42891525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398923"/>
            <a:ext cx="8228160" cy="1440"/>
          </a:xfrm>
          <a:ln/>
        </p:spPr>
        <p:txBody>
          <a:bodyPr>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500" b="1">
                <a:solidFill>
                  <a:srgbClr val="0000CC"/>
                </a:solidFill>
              </a:rPr>
              <a:t>Our work – indirect searches, Milky Way, microwave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01" y="619265"/>
            <a:ext cx="8758080" cy="57318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708480" y="4755379"/>
            <a:ext cx="3401280" cy="1983089"/>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0" name="Oval 4"/>
          <p:cNvSpPr>
            <a:spLocks noChangeArrowheads="1"/>
          </p:cNvSpPr>
          <p:nvPr/>
        </p:nvSpPr>
        <p:spPr bwMode="auto">
          <a:xfrm>
            <a:off x="708480" y="5557544"/>
            <a:ext cx="619200" cy="331235"/>
          </a:xfrm>
          <a:prstGeom prst="ellipse">
            <a:avLst/>
          </a:pr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Tree>
    <p:extLst>
      <p:ext uri="{BB962C8B-B14F-4D97-AF65-F5344CB8AC3E}">
        <p14:creationId xmlns:p14="http://schemas.microsoft.com/office/powerpoint/2010/main" val="26728460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388"/>
            <a:ext cx="4093233" cy="845035"/>
          </a:xfrm>
        </p:spPr>
        <p:txBody>
          <a:bodyPr>
            <a:normAutofit fontScale="90000"/>
          </a:bodyPr>
          <a:lstStyle/>
          <a:p>
            <a:r>
              <a:rPr lang="en-US" dirty="0" smtClean="0"/>
              <a:t>Foreground maps</a:t>
            </a:r>
            <a:endParaRPr lang="en-US" dirty="0"/>
          </a:p>
        </p:txBody>
      </p:sp>
      <p:pic>
        <p:nvPicPr>
          <p:cNvPr id="4" name="Picture 3" descr="Screen Shot 2015-07-12 at 12.08.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233" y="57388"/>
            <a:ext cx="5050767" cy="2928166"/>
          </a:xfrm>
          <a:prstGeom prst="rect">
            <a:avLst/>
          </a:prstGeom>
        </p:spPr>
      </p:pic>
      <p:pic>
        <p:nvPicPr>
          <p:cNvPr id="5" name="Picture 4" descr="Screen Shot 2015-07-12 at 12.08.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500" y="3496479"/>
            <a:ext cx="4889500" cy="2933700"/>
          </a:xfrm>
          <a:prstGeom prst="rect">
            <a:avLst/>
          </a:prstGeom>
        </p:spPr>
      </p:pic>
      <p:sp>
        <p:nvSpPr>
          <p:cNvPr id="7" name="Content Placeholder 2"/>
          <p:cNvSpPr>
            <a:spLocks noGrp="1"/>
          </p:cNvSpPr>
          <p:nvPr>
            <p:ph idx="1"/>
          </p:nvPr>
        </p:nvSpPr>
        <p:spPr>
          <a:xfrm>
            <a:off x="295939" y="1233497"/>
            <a:ext cx="3797294" cy="5196682"/>
          </a:xfrm>
        </p:spPr>
        <p:txBody>
          <a:bodyPr/>
          <a:lstStyle/>
          <a:p>
            <a:r>
              <a:rPr lang="en-US" dirty="0" smtClean="0"/>
              <a:t>“Bubbles”: Elliptical Gaussian template with width: </a:t>
            </a:r>
          </a:p>
          <a:p>
            <a:pPr lvl="1"/>
            <a:r>
              <a:rPr lang="en-US" dirty="0" err="1" smtClean="0"/>
              <a:t>Sigma_l</a:t>
            </a:r>
            <a:r>
              <a:rPr lang="en-US" dirty="0" smtClean="0"/>
              <a:t>=  15 </a:t>
            </a:r>
            <a:r>
              <a:rPr lang="en-US" dirty="0" err="1" smtClean="0"/>
              <a:t>deg</a:t>
            </a:r>
            <a:r>
              <a:rPr lang="en-US" dirty="0" smtClean="0"/>
              <a:t>  </a:t>
            </a:r>
          </a:p>
          <a:p>
            <a:pPr lvl="1"/>
            <a:r>
              <a:rPr lang="en-US" dirty="0" err="1" smtClean="0"/>
              <a:t>Sigma_b</a:t>
            </a:r>
            <a:r>
              <a:rPr lang="en-US" dirty="0" smtClean="0"/>
              <a:t> = 25 </a:t>
            </a:r>
            <a:r>
              <a:rPr lang="en-US" dirty="0" err="1" smtClean="0"/>
              <a:t>deg</a:t>
            </a:r>
            <a:r>
              <a:rPr lang="en-US" dirty="0" smtClean="0"/>
              <a:t> </a:t>
            </a:r>
            <a:endParaRPr lang="en-US" dirty="0" smtClean="0"/>
          </a:p>
          <a:p>
            <a:pPr marL="457200" lvl="1" indent="0">
              <a:buNone/>
            </a:pPr>
            <a:endParaRPr lang="en-US" dirty="0" smtClean="0"/>
          </a:p>
          <a:p>
            <a:pPr marL="457200" lvl="1" indent="0">
              <a:buNone/>
            </a:pPr>
            <a:r>
              <a:rPr lang="en-US" dirty="0" smtClean="0"/>
              <a:t>The choice of the Bubbles component</a:t>
            </a:r>
            <a:r>
              <a:rPr lang="en-US" dirty="0"/>
              <a:t> </a:t>
            </a:r>
            <a:r>
              <a:rPr lang="en-US" dirty="0" smtClean="0"/>
              <a:t>matches </a:t>
            </a:r>
            <a:r>
              <a:rPr lang="en-US" dirty="0" err="1" smtClean="0"/>
              <a:t>Dobler</a:t>
            </a:r>
            <a:r>
              <a:rPr lang="en-US" dirty="0" smtClean="0"/>
              <a:t> et al 2012</a:t>
            </a:r>
          </a:p>
        </p:txBody>
      </p:sp>
    </p:spTree>
    <p:extLst>
      <p:ext uri="{BB962C8B-B14F-4D97-AF65-F5344CB8AC3E}">
        <p14:creationId xmlns:p14="http://schemas.microsoft.com/office/powerpoint/2010/main" val="35405968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2933"/>
          </a:xfrm>
        </p:spPr>
        <p:txBody>
          <a:bodyPr>
            <a:normAutofit/>
          </a:bodyPr>
          <a:lstStyle/>
          <a:p>
            <a:r>
              <a:rPr lang="en-US" dirty="0" smtClean="0"/>
              <a:t>Reduced </a:t>
            </a:r>
            <a:r>
              <a:rPr lang="en-US" sz="4000" dirty="0" smtClean="0">
                <a:latin typeface="Symbol Proportional BT" charset="2"/>
                <a:cs typeface="Symbol Proportional BT" charset="2"/>
              </a:rPr>
              <a:t>c</a:t>
            </a:r>
            <a:r>
              <a:rPr lang="en-US" sz="3200" baseline="30000" dirty="0" smtClean="0">
                <a:latin typeface="Symbol Proportional BT" charset="2"/>
                <a:cs typeface="Symbol Proportional BT" charset="2"/>
              </a:rPr>
              <a:t>2</a:t>
            </a:r>
            <a:r>
              <a:rPr lang="en-US" sz="4000" dirty="0" smtClean="0">
                <a:latin typeface="Symbol Proportional BT" charset="2"/>
                <a:cs typeface="Symbol Proportional BT" charset="2"/>
              </a:rPr>
              <a:t> </a:t>
            </a:r>
            <a:r>
              <a:rPr lang="en-US" dirty="0" smtClean="0"/>
              <a:t> - considerations</a:t>
            </a:r>
            <a:endParaRPr lang="en-US" dirty="0"/>
          </a:p>
        </p:txBody>
      </p:sp>
      <p:sp>
        <p:nvSpPr>
          <p:cNvPr id="3" name="Content Placeholder 2"/>
          <p:cNvSpPr>
            <a:spLocks noGrp="1"/>
          </p:cNvSpPr>
          <p:nvPr>
            <p:ph idx="1"/>
          </p:nvPr>
        </p:nvSpPr>
        <p:spPr>
          <a:xfrm>
            <a:off x="0" y="1032933"/>
            <a:ext cx="9144000" cy="2548695"/>
          </a:xfrm>
        </p:spPr>
        <p:txBody>
          <a:bodyPr>
            <a:normAutofit fontScale="62500" lnSpcReduction="20000"/>
          </a:bodyPr>
          <a:lstStyle/>
          <a:p>
            <a:r>
              <a:rPr lang="en-US" dirty="0" smtClean="0"/>
              <a:t>Fits are, in general, poor:  red.  </a:t>
            </a:r>
            <a:r>
              <a:rPr lang="en-US" dirty="0" smtClean="0">
                <a:latin typeface="Symbol Proportional BT" charset="2"/>
                <a:cs typeface="Symbol Proportional BT" charset="2"/>
              </a:rPr>
              <a:t>C</a:t>
            </a:r>
            <a:r>
              <a:rPr lang="en-US" sz="2400" baseline="30000" dirty="0" smtClean="0">
                <a:latin typeface="Symbol Proportional BT" charset="2"/>
                <a:cs typeface="Symbol Proportional BT" charset="2"/>
              </a:rPr>
              <a:t>2</a:t>
            </a:r>
            <a:r>
              <a:rPr lang="en-US" sz="2400" dirty="0" smtClean="0">
                <a:latin typeface="Symbol Proportional BT" charset="2"/>
                <a:cs typeface="Symbol Proportional BT" charset="2"/>
              </a:rPr>
              <a:t> </a:t>
            </a:r>
            <a:r>
              <a:rPr lang="en-US" dirty="0" smtClean="0"/>
              <a:t>between 6.80 and 7.03 for all </a:t>
            </a:r>
            <a:r>
              <a:rPr lang="en-US" dirty="0" smtClean="0"/>
              <a:t>models. Work on simulations showed that </a:t>
            </a:r>
            <a:r>
              <a:rPr lang="en-US" dirty="0" smtClean="0">
                <a:latin typeface="Symbol Proportional BT" charset="2"/>
                <a:cs typeface="Symbol Proportional BT" charset="2"/>
              </a:rPr>
              <a:t>C</a:t>
            </a:r>
            <a:r>
              <a:rPr lang="en-US" sz="2400" baseline="30000" dirty="0" smtClean="0">
                <a:latin typeface="Symbol Proportional BT" charset="2"/>
                <a:cs typeface="Symbol Proportional BT" charset="2"/>
              </a:rPr>
              <a:t>2 </a:t>
            </a:r>
            <a:r>
              <a:rPr lang="en-US" dirty="0"/>
              <a:t>were coming out fine when </a:t>
            </a:r>
            <a:r>
              <a:rPr lang="en-US" dirty="0" smtClean="0"/>
              <a:t>we tried to recover what was actually in the simulations; so there must be something we are still missing.</a:t>
            </a:r>
            <a:endParaRPr lang="en-US" dirty="0"/>
          </a:p>
          <a:p>
            <a:r>
              <a:rPr lang="en-US" dirty="0" smtClean="0"/>
              <a:t>Effect of the addition of Bubbles and/or DM: improvement with </a:t>
            </a:r>
            <a:r>
              <a:rPr lang="en-US" dirty="0" smtClean="0"/>
              <a:t>each, </a:t>
            </a:r>
            <a:r>
              <a:rPr lang="en-US" dirty="0" smtClean="0"/>
              <a:t> </a:t>
            </a:r>
            <a:r>
              <a:rPr lang="en-US" dirty="0" smtClean="0"/>
              <a:t>and better if both considered</a:t>
            </a:r>
            <a:r>
              <a:rPr lang="en-US" dirty="0" smtClean="0"/>
              <a:t>.</a:t>
            </a:r>
          </a:p>
          <a:p>
            <a:r>
              <a:rPr lang="en-US" dirty="0" smtClean="0"/>
              <a:t>Preference for high B values, m~19GeV and vertically elongated DM contribution to the signal, and intermediate frequency spectra among those produced by DM.</a:t>
            </a:r>
            <a:endParaRPr lang="en-US" dirty="0" smtClean="0"/>
          </a:p>
          <a:p>
            <a:endParaRPr lang="en-US" dirty="0" smtClean="0"/>
          </a:p>
          <a:p>
            <a:endParaRPr lang="en-US" dirty="0" smtClean="0"/>
          </a:p>
          <a:p>
            <a:endParaRPr lang="en-US" dirty="0" smtClean="0"/>
          </a:p>
          <a:p>
            <a:endParaRPr lang="en-US" dirty="0"/>
          </a:p>
          <a:p>
            <a:endParaRPr lang="en-US" dirty="0" smtClean="0"/>
          </a:p>
          <a:p>
            <a:endParaRPr lang="en-US" dirty="0"/>
          </a:p>
        </p:txBody>
      </p:sp>
      <p:pic>
        <p:nvPicPr>
          <p:cNvPr id="4" name="Picture 3" descr="Screen Shot 2015-07-12 at 12.40.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8767"/>
            <a:ext cx="9144000" cy="3506965"/>
          </a:xfrm>
          <a:prstGeom prst="rect">
            <a:avLst/>
          </a:prstGeom>
        </p:spPr>
      </p:pic>
    </p:spTree>
    <p:extLst>
      <p:ext uri="{BB962C8B-B14F-4D97-AF65-F5344CB8AC3E}">
        <p14:creationId xmlns:p14="http://schemas.microsoft.com/office/powerpoint/2010/main" val="12043269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25" y="63753"/>
            <a:ext cx="8229600" cy="640384"/>
          </a:xfrm>
        </p:spPr>
        <p:txBody>
          <a:bodyPr>
            <a:normAutofit fontScale="90000"/>
          </a:bodyPr>
          <a:lstStyle/>
          <a:p>
            <a:r>
              <a:rPr lang="en-US" dirty="0" smtClean="0"/>
              <a:t>Residuals  </a:t>
            </a:r>
            <a:r>
              <a:rPr lang="en-US" dirty="0" smtClean="0"/>
              <a:t>- maps</a:t>
            </a:r>
            <a:endParaRPr lang="en-US" dirty="0"/>
          </a:p>
        </p:txBody>
      </p:sp>
      <p:sp>
        <p:nvSpPr>
          <p:cNvPr id="3" name="Content Placeholder 2"/>
          <p:cNvSpPr>
            <a:spLocks noGrp="1"/>
          </p:cNvSpPr>
          <p:nvPr>
            <p:ph idx="1"/>
          </p:nvPr>
        </p:nvSpPr>
        <p:spPr>
          <a:xfrm>
            <a:off x="1" y="5699102"/>
            <a:ext cx="9169496" cy="1158898"/>
          </a:xfrm>
        </p:spPr>
        <p:txBody>
          <a:bodyPr>
            <a:normAutofit fontScale="77500" lnSpcReduction="20000"/>
          </a:bodyPr>
          <a:lstStyle/>
          <a:p>
            <a:r>
              <a:rPr lang="en-US" dirty="0" smtClean="0"/>
              <a:t>No B or DM: Haze visible mainly at low frequencies</a:t>
            </a:r>
          </a:p>
          <a:p>
            <a:r>
              <a:rPr lang="en-US" dirty="0" smtClean="0"/>
              <a:t>Adding B  and also DM improves the fit, but no much difference between the best of worst model.</a:t>
            </a:r>
            <a:endParaRPr lang="en-US" dirty="0"/>
          </a:p>
        </p:txBody>
      </p:sp>
      <p:pic>
        <p:nvPicPr>
          <p:cNvPr id="5" name="Picture 4" descr="r23d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816" y="736420"/>
            <a:ext cx="2898982" cy="2358494"/>
          </a:xfrm>
          <a:prstGeom prst="rect">
            <a:avLst/>
          </a:prstGeom>
        </p:spPr>
      </p:pic>
      <p:pic>
        <p:nvPicPr>
          <p:cNvPr id="6" name="Picture 5" descr="r23db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915" y="669994"/>
            <a:ext cx="3035582" cy="2469626"/>
          </a:xfrm>
          <a:prstGeom prst="rect">
            <a:avLst/>
          </a:prstGeom>
        </p:spPr>
      </p:pic>
      <p:pic>
        <p:nvPicPr>
          <p:cNvPr id="7" name="Picture 6" descr="r23d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44" y="703860"/>
            <a:ext cx="2964043" cy="2411425"/>
          </a:xfrm>
          <a:prstGeom prst="rect">
            <a:avLst/>
          </a:prstGeom>
        </p:spPr>
      </p:pic>
      <p:pic>
        <p:nvPicPr>
          <p:cNvPr id="8" name="Picture 7" descr="r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8207" y="3109511"/>
            <a:ext cx="2964044" cy="2411426"/>
          </a:xfrm>
          <a:prstGeom prst="rect">
            <a:avLst/>
          </a:prstGeom>
        </p:spPr>
      </p:pic>
      <p:pic>
        <p:nvPicPr>
          <p:cNvPr id="9" name="Picture 8" descr="r70u.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915" y="3040769"/>
            <a:ext cx="3010085" cy="2447607"/>
          </a:xfrm>
          <a:prstGeom prst="rect">
            <a:avLst/>
          </a:prstGeom>
        </p:spPr>
      </p:pic>
      <p:pic>
        <p:nvPicPr>
          <p:cNvPr id="10" name="Picture 9" descr="r2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25" y="3076951"/>
            <a:ext cx="2898982" cy="2358494"/>
          </a:xfrm>
          <a:prstGeom prst="rect">
            <a:avLst/>
          </a:prstGeom>
        </p:spPr>
      </p:pic>
    </p:spTree>
    <p:extLst>
      <p:ext uri="{BB962C8B-B14F-4D97-AF65-F5344CB8AC3E}">
        <p14:creationId xmlns:p14="http://schemas.microsoft.com/office/powerpoint/2010/main" val="28074231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877"/>
            <a:ext cx="8677947" cy="584363"/>
          </a:xfrm>
        </p:spPr>
        <p:txBody>
          <a:bodyPr>
            <a:normAutofit fontScale="90000"/>
          </a:bodyPr>
          <a:lstStyle/>
          <a:p>
            <a:r>
              <a:rPr lang="en-US" dirty="0" smtClean="0"/>
              <a:t>Frequency </a:t>
            </a:r>
            <a:r>
              <a:rPr lang="en-US" dirty="0" smtClean="0"/>
              <a:t> </a:t>
            </a:r>
            <a:r>
              <a:rPr lang="en-US" dirty="0" smtClean="0"/>
              <a:t>dependence </a:t>
            </a:r>
            <a:endParaRPr lang="en-US" dirty="0"/>
          </a:p>
        </p:txBody>
      </p:sp>
      <p:sp>
        <p:nvSpPr>
          <p:cNvPr id="3" name="Content Placeholder 2"/>
          <p:cNvSpPr>
            <a:spLocks noGrp="1"/>
          </p:cNvSpPr>
          <p:nvPr>
            <p:ph idx="1"/>
          </p:nvPr>
        </p:nvSpPr>
        <p:spPr>
          <a:xfrm>
            <a:off x="260501" y="5844848"/>
            <a:ext cx="8417446" cy="841441"/>
          </a:xfrm>
        </p:spPr>
        <p:txBody>
          <a:bodyPr>
            <a:normAutofit fontScale="47500" lnSpcReduction="20000"/>
          </a:bodyPr>
          <a:lstStyle/>
          <a:p>
            <a:r>
              <a:rPr lang="en-US" dirty="0" smtClean="0"/>
              <a:t>In general, frequency dependence for the </a:t>
            </a:r>
            <a:r>
              <a:rPr lang="en-US" dirty="0" err="1" smtClean="0"/>
              <a:t>varius</a:t>
            </a:r>
            <a:r>
              <a:rPr lang="en-US" dirty="0" smtClean="0"/>
              <a:t> components I s correctly recovered.</a:t>
            </a:r>
          </a:p>
          <a:p>
            <a:r>
              <a:rPr lang="en-US" dirty="0" smtClean="0"/>
              <a:t>DM: smallest contribution to the data (0.2-2%)</a:t>
            </a:r>
          </a:p>
          <a:p>
            <a:r>
              <a:rPr lang="en-US" dirty="0" smtClean="0"/>
              <a:t>Haze: 7.3% at 23 GHz</a:t>
            </a:r>
            <a:endParaRPr lang="en-US" dirty="0"/>
          </a:p>
        </p:txBody>
      </p:sp>
      <p:pic>
        <p:nvPicPr>
          <p:cNvPr id="6" name="Picture 5" descr="Spectra-bf-u.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15" y="616240"/>
            <a:ext cx="7151591" cy="5228608"/>
          </a:xfrm>
          <a:prstGeom prst="rect">
            <a:avLst/>
          </a:prstGeom>
        </p:spPr>
      </p:pic>
    </p:spTree>
    <p:extLst>
      <p:ext uri="{BB962C8B-B14F-4D97-AF65-F5344CB8AC3E}">
        <p14:creationId xmlns:p14="http://schemas.microsoft.com/office/powerpoint/2010/main" val="6287531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7664"/>
          </a:xfrm>
        </p:spPr>
        <p:txBody>
          <a:bodyPr>
            <a:normAutofit/>
          </a:bodyPr>
          <a:lstStyle/>
          <a:p>
            <a:r>
              <a:rPr lang="en-US" dirty="0" smtClean="0"/>
              <a:t>DM contributions to the signal</a:t>
            </a:r>
            <a:endParaRPr lang="en-US" dirty="0"/>
          </a:p>
        </p:txBody>
      </p:sp>
      <p:sp>
        <p:nvSpPr>
          <p:cNvPr id="3" name="Content Placeholder 2"/>
          <p:cNvSpPr>
            <a:spLocks noGrp="1"/>
          </p:cNvSpPr>
          <p:nvPr>
            <p:ph idx="1"/>
          </p:nvPr>
        </p:nvSpPr>
        <p:spPr>
          <a:xfrm>
            <a:off x="226321" y="3563391"/>
            <a:ext cx="8460479" cy="2190240"/>
          </a:xfrm>
        </p:spPr>
        <p:txBody>
          <a:bodyPr>
            <a:normAutofit fontScale="92500" lnSpcReduction="20000"/>
          </a:bodyPr>
          <a:lstStyle/>
          <a:p>
            <a:r>
              <a:rPr lang="en-US" dirty="0" smtClean="0"/>
              <a:t>Haze contribution to the data: 6-7% (lower than estimated in Planck paper:23% at 23 GHz. Probably due to the different area considered.)</a:t>
            </a:r>
          </a:p>
          <a:p>
            <a:r>
              <a:rPr lang="en-US" dirty="0" smtClean="0"/>
              <a:t>DM contribution: ~0.5-2% of total signal and 6-21% of the Haze.</a:t>
            </a:r>
            <a:endParaRPr lang="en-US" dirty="0"/>
          </a:p>
        </p:txBody>
      </p:sp>
      <p:pic>
        <p:nvPicPr>
          <p:cNvPr id="4" name="Picture 3" descr="Screen Shot 2015-07-13 at 2.04.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5" y="941499"/>
            <a:ext cx="9165035" cy="2324659"/>
          </a:xfrm>
          <a:prstGeom prst="rect">
            <a:avLst/>
          </a:prstGeom>
        </p:spPr>
      </p:pic>
    </p:spTree>
    <p:extLst>
      <p:ext uri="{BB962C8B-B14F-4D97-AF65-F5344CB8AC3E}">
        <p14:creationId xmlns:p14="http://schemas.microsoft.com/office/powerpoint/2010/main" val="14700452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91" y="50551"/>
            <a:ext cx="5677040" cy="752428"/>
          </a:xfrm>
        </p:spPr>
        <p:txBody>
          <a:bodyPr>
            <a:normAutofit fontScale="90000"/>
          </a:bodyPr>
          <a:lstStyle/>
          <a:p>
            <a:r>
              <a:rPr lang="en-US" dirty="0" smtClean="0"/>
              <a:t>Best fit results: tau+/tau-</a:t>
            </a:r>
            <a:endParaRPr lang="en-US" dirty="0"/>
          </a:p>
        </p:txBody>
      </p:sp>
      <p:sp>
        <p:nvSpPr>
          <p:cNvPr id="3" name="Content Placeholder 2"/>
          <p:cNvSpPr>
            <a:spLocks noGrp="1"/>
          </p:cNvSpPr>
          <p:nvPr>
            <p:ph idx="1"/>
          </p:nvPr>
        </p:nvSpPr>
        <p:spPr>
          <a:xfrm>
            <a:off x="195742" y="5012267"/>
            <a:ext cx="5358391" cy="1696340"/>
          </a:xfrm>
        </p:spPr>
        <p:txBody>
          <a:bodyPr>
            <a:normAutofit fontScale="77500" lnSpcReduction="20000"/>
          </a:bodyPr>
          <a:lstStyle/>
          <a:p>
            <a:r>
              <a:rPr lang="en-US" dirty="0" smtClean="0"/>
              <a:t>“Modeling” induces more spread than statistical uncertainties (too small to see).</a:t>
            </a:r>
          </a:p>
          <a:p>
            <a:r>
              <a:rPr lang="en-US" dirty="0" smtClean="0"/>
              <a:t>Best fits close to canonical cross section, but distant from </a:t>
            </a:r>
            <a:endParaRPr lang="en-US" dirty="0"/>
          </a:p>
        </p:txBody>
      </p:sp>
      <p:pic>
        <p:nvPicPr>
          <p:cNvPr id="4" name="Picture 3" descr="dm_c_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52" y="1069871"/>
            <a:ext cx="3809967" cy="3817587"/>
          </a:xfrm>
          <a:prstGeom prst="rect">
            <a:avLst/>
          </a:prstGeom>
        </p:spPr>
      </p:pic>
      <p:pic>
        <p:nvPicPr>
          <p:cNvPr id="5" name="Picture 4" descr="dm_c_2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431" y="0"/>
            <a:ext cx="3308567" cy="3315184"/>
          </a:xfrm>
          <a:prstGeom prst="rect">
            <a:avLst/>
          </a:prstGeom>
        </p:spPr>
      </p:pic>
      <p:pic>
        <p:nvPicPr>
          <p:cNvPr id="6" name="Picture 5" descr="dm_c_2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431" y="3393424"/>
            <a:ext cx="3308567" cy="3315183"/>
          </a:xfrm>
          <a:prstGeom prst="rect">
            <a:avLst/>
          </a:prstGeom>
        </p:spPr>
      </p:pic>
    </p:spTree>
    <p:extLst>
      <p:ext uri="{BB962C8B-B14F-4D97-AF65-F5344CB8AC3E}">
        <p14:creationId xmlns:p14="http://schemas.microsoft.com/office/powerpoint/2010/main" val="9713071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91" y="50551"/>
            <a:ext cx="5677040" cy="752428"/>
          </a:xfrm>
        </p:spPr>
        <p:txBody>
          <a:bodyPr>
            <a:normAutofit fontScale="90000"/>
          </a:bodyPr>
          <a:lstStyle/>
          <a:p>
            <a:r>
              <a:rPr lang="en-US" dirty="0" smtClean="0"/>
              <a:t>Best fit results: </a:t>
            </a:r>
            <a:r>
              <a:rPr lang="en-US" dirty="0"/>
              <a:t>b</a:t>
            </a:r>
            <a:r>
              <a:rPr lang="en-US" dirty="0" smtClean="0"/>
              <a:t>/b bar</a:t>
            </a:r>
            <a:endParaRPr lang="en-US" dirty="0"/>
          </a:p>
        </p:txBody>
      </p:sp>
      <p:sp>
        <p:nvSpPr>
          <p:cNvPr id="3" name="Content Placeholder 2"/>
          <p:cNvSpPr>
            <a:spLocks noGrp="1"/>
          </p:cNvSpPr>
          <p:nvPr>
            <p:ph idx="1"/>
          </p:nvPr>
        </p:nvSpPr>
        <p:spPr>
          <a:xfrm>
            <a:off x="195742" y="5012267"/>
            <a:ext cx="5358391" cy="1696340"/>
          </a:xfrm>
        </p:spPr>
        <p:txBody>
          <a:bodyPr>
            <a:normAutofit fontScale="77500" lnSpcReduction="20000"/>
          </a:bodyPr>
          <a:lstStyle/>
          <a:p>
            <a:r>
              <a:rPr lang="en-US" dirty="0" smtClean="0"/>
              <a:t>“Modeling” induces more spread than statistical uncertainties (too small to see).</a:t>
            </a:r>
          </a:p>
          <a:p>
            <a:r>
              <a:rPr lang="en-US" dirty="0" smtClean="0"/>
              <a:t>Best fits close to canonical cross section, but distant from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26" y="1069871"/>
            <a:ext cx="3794818" cy="38175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9" y="0"/>
            <a:ext cx="3295411" cy="33151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9" y="3393424"/>
            <a:ext cx="3295410" cy="3315183"/>
          </a:xfrm>
          <a:prstGeom prst="rect">
            <a:avLst/>
          </a:prstGeom>
        </p:spPr>
      </p:pic>
    </p:spTree>
    <p:extLst>
      <p:ext uri="{BB962C8B-B14F-4D97-AF65-F5344CB8AC3E}">
        <p14:creationId xmlns:p14="http://schemas.microsoft.com/office/powerpoint/2010/main" val="32496963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7124"/>
          </a:xfrm>
        </p:spPr>
        <p:txBody>
          <a:bodyPr/>
          <a:lstStyle/>
          <a:p>
            <a:r>
              <a:rPr lang="en-US" dirty="0" smtClean="0"/>
              <a:t>Conclusions</a:t>
            </a:r>
            <a:endParaRPr lang="en-US" dirty="0"/>
          </a:p>
        </p:txBody>
      </p:sp>
      <p:sp>
        <p:nvSpPr>
          <p:cNvPr id="3" name="Content Placeholder 2"/>
          <p:cNvSpPr>
            <a:spLocks noGrp="1"/>
          </p:cNvSpPr>
          <p:nvPr>
            <p:ph idx="1"/>
          </p:nvPr>
        </p:nvSpPr>
        <p:spPr>
          <a:xfrm>
            <a:off x="457200" y="1437892"/>
            <a:ext cx="8229600" cy="4738535"/>
          </a:xfrm>
        </p:spPr>
        <p:txBody>
          <a:bodyPr>
            <a:normAutofit fontScale="85000" lnSpcReduction="20000"/>
          </a:bodyPr>
          <a:lstStyle/>
          <a:p>
            <a:r>
              <a:rPr lang="en-US" dirty="0" smtClean="0"/>
              <a:t>The Haze exists (6-7% of the total signal at 23 GHz) and it has a harder spectrum than usual synchrotron.</a:t>
            </a:r>
          </a:p>
          <a:p>
            <a:r>
              <a:rPr lang="en-US" dirty="0" smtClean="0"/>
              <a:t>Data do not show a preference in fitting the Haze with Bubble or DM. Both produce improvements.</a:t>
            </a:r>
          </a:p>
          <a:p>
            <a:r>
              <a:rPr lang="en-US" dirty="0" smtClean="0"/>
              <a:t>When both included, best fit model has 20-30% of Haze explained by DM.</a:t>
            </a:r>
          </a:p>
          <a:p>
            <a:r>
              <a:rPr lang="en-US" dirty="0" smtClean="0"/>
              <a:t>Some DM model preferred to others. The preferred WIMP cross section does not match those of the gamma-ray excess</a:t>
            </a:r>
            <a:r>
              <a:rPr lang="en-US" dirty="0" smtClean="0"/>
              <a:t>.</a:t>
            </a:r>
          </a:p>
          <a:p>
            <a:r>
              <a:rPr lang="en-US" dirty="0" smtClean="0"/>
              <a:t>The thermal cross-section, as well as gamma-ray derived cross-sections, are within the most conservative estimates found with Planck maps.</a:t>
            </a:r>
            <a:endParaRPr lang="en-US" dirty="0"/>
          </a:p>
        </p:txBody>
      </p:sp>
    </p:spTree>
    <p:extLst>
      <p:ext uri="{BB962C8B-B14F-4D97-AF65-F5344CB8AC3E}">
        <p14:creationId xmlns:p14="http://schemas.microsoft.com/office/powerpoint/2010/main" val="35228328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559"/>
            <a:ext cx="4976640" cy="39488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noGrp="1" noChangeArrowheads="1"/>
          </p:cNvSpPr>
          <p:nvPr>
            <p:ph type="title"/>
          </p:nvPr>
        </p:nvSpPr>
        <p:spPr>
          <a:xfrm>
            <a:off x="249120" y="151216"/>
            <a:ext cx="8709120" cy="512694"/>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US" sz="2500" b="1">
                <a:solidFill>
                  <a:srgbClr val="0000CC"/>
                </a:solidFill>
              </a:rPr>
              <a:t>Motivation: gamma and microwave excesses around GC</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641" y="675431"/>
            <a:ext cx="3981600" cy="40151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4" name="Text Box 4"/>
          <p:cNvSpPr txBox="1">
            <a:spLocks noChangeArrowheads="1"/>
          </p:cNvSpPr>
          <p:nvPr/>
        </p:nvSpPr>
        <p:spPr bwMode="auto">
          <a:xfrm>
            <a:off x="188641" y="4684812"/>
            <a:ext cx="4868640" cy="915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just"/>
            <a:r>
              <a:rPr lang="ru-RU" sz="1400"/>
              <a:t>An example of fit of the gamma excess around the GC by annihilating DM with parameters specified (&lt;</a:t>
            </a:r>
            <a:r>
              <a:rPr lang="ru-RU" sz="1400">
                <a:cs typeface="Arial" charset="0"/>
              </a:rPr>
              <a:t>σv&gt;≈2.0e-26 cm^3/s) — taken from </a:t>
            </a:r>
            <a:r>
              <a:rPr lang="en-US" sz="1400">
                <a:cs typeface="Arial" charset="0"/>
              </a:rPr>
              <a:t>T.Lacroix et al.,</a:t>
            </a:r>
            <a:r>
              <a:rPr lang="ru-RU" sz="1400">
                <a:cs typeface="Arial" charset="0"/>
              </a:rPr>
              <a:t>Phys. Rev. D 90, 043508 (2014). The dashed line shows the prompt emission only from DM, the solid one — prompt together secondary from DM leptons.</a:t>
            </a:r>
          </a:p>
        </p:txBody>
      </p:sp>
      <p:sp>
        <p:nvSpPr>
          <p:cNvPr id="5125" name="Text Box 5"/>
          <p:cNvSpPr txBox="1">
            <a:spLocks noChangeArrowheads="1"/>
          </p:cNvSpPr>
          <p:nvPr/>
        </p:nvSpPr>
        <p:spPr bwMode="auto">
          <a:xfrm>
            <a:off x="5225761" y="4657449"/>
            <a:ext cx="3816000" cy="9159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just">
              <a:buClrTx/>
              <a:buFontTx/>
              <a:buNone/>
            </a:pPr>
            <a:r>
              <a:rPr lang="ru-RU" sz="1400">
                <a:cs typeface="Arial" charset="0"/>
              </a:rPr>
              <a:t>Total synchrotron emission spectrum and its unknown Haze component as observed by WMAP/Planck (region of the sky |l|&lt;35°, -35°&lt;b&lt;-10°) — from Planck Team. The unknown Haze has a distinct spectral index -2.56 instead of -3.1 for “usual” synchrotron from CRs.</a:t>
            </a:r>
          </a:p>
        </p:txBody>
      </p:sp>
      <p:sp>
        <p:nvSpPr>
          <p:cNvPr id="5126" name="Text Box 6"/>
          <p:cNvSpPr txBox="1">
            <a:spLocks noChangeArrowheads="1"/>
          </p:cNvSpPr>
          <p:nvPr/>
        </p:nvSpPr>
        <p:spPr bwMode="auto">
          <a:xfrm>
            <a:off x="3676321" y="1749785"/>
            <a:ext cx="1159200" cy="440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r>
              <a:rPr lang="en-US" sz="1300">
                <a:solidFill>
                  <a:srgbClr val="0000CC"/>
                </a:solidFill>
              </a:rPr>
              <a:t>Fermi gamma</a:t>
            </a:r>
          </a:p>
          <a:p>
            <a:r>
              <a:rPr lang="en-US" sz="1300">
                <a:solidFill>
                  <a:srgbClr val="0000CC"/>
                </a:solidFill>
              </a:rPr>
              <a:t>excess data</a:t>
            </a:r>
          </a:p>
        </p:txBody>
      </p:sp>
      <p:sp>
        <p:nvSpPr>
          <p:cNvPr id="5127" name="Text Box 7"/>
          <p:cNvSpPr txBox="1">
            <a:spLocks noChangeArrowheads="1"/>
          </p:cNvSpPr>
          <p:nvPr/>
        </p:nvSpPr>
        <p:spPr bwMode="auto">
          <a:xfrm>
            <a:off x="1075680" y="3616221"/>
            <a:ext cx="938880" cy="440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r>
              <a:rPr lang="en-US" sz="1300"/>
              <a:t>DM fits of </a:t>
            </a:r>
          </a:p>
          <a:p>
            <a:r>
              <a:rPr lang="en-US" sz="1300"/>
              <a:t>the excess</a:t>
            </a:r>
          </a:p>
        </p:txBody>
      </p:sp>
      <p:sp>
        <p:nvSpPr>
          <p:cNvPr id="5128" name="Line 8"/>
          <p:cNvSpPr>
            <a:spLocks noChangeShapeType="1"/>
          </p:cNvSpPr>
          <p:nvPr/>
        </p:nvSpPr>
        <p:spPr bwMode="auto">
          <a:xfrm flipH="1" flipV="1">
            <a:off x="1159200" y="3316669"/>
            <a:ext cx="86400" cy="300991"/>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129" name="Line 9"/>
          <p:cNvSpPr>
            <a:spLocks noChangeShapeType="1"/>
          </p:cNvSpPr>
          <p:nvPr/>
        </p:nvSpPr>
        <p:spPr bwMode="auto">
          <a:xfrm flipH="1" flipV="1">
            <a:off x="1242720" y="2736287"/>
            <a:ext cx="252000" cy="88137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130" name="Text Box 10"/>
          <p:cNvSpPr txBox="1">
            <a:spLocks noChangeArrowheads="1"/>
          </p:cNvSpPr>
          <p:nvPr/>
        </p:nvSpPr>
        <p:spPr bwMode="auto">
          <a:xfrm>
            <a:off x="5859361" y="815126"/>
            <a:ext cx="757440" cy="286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r>
              <a:rPr lang="en-US" sz="1500" b="1"/>
              <a:t>Planck</a:t>
            </a:r>
          </a:p>
        </p:txBody>
      </p:sp>
      <p:sp>
        <p:nvSpPr>
          <p:cNvPr id="5131" name="Text Box 11"/>
          <p:cNvSpPr txBox="1">
            <a:spLocks noChangeArrowheads="1"/>
          </p:cNvSpPr>
          <p:nvPr/>
        </p:nvSpPr>
        <p:spPr bwMode="auto">
          <a:xfrm>
            <a:off x="5876641" y="3382916"/>
            <a:ext cx="1620000" cy="262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r>
              <a:rPr lang="en-US" sz="1300"/>
              <a:t>Regular synchrotron</a:t>
            </a:r>
          </a:p>
        </p:txBody>
      </p:sp>
      <p:sp>
        <p:nvSpPr>
          <p:cNvPr id="5132" name="Line 12"/>
          <p:cNvSpPr>
            <a:spLocks noChangeShapeType="1"/>
          </p:cNvSpPr>
          <p:nvPr/>
        </p:nvSpPr>
        <p:spPr bwMode="auto">
          <a:xfrm flipV="1">
            <a:off x="6552001" y="2569230"/>
            <a:ext cx="580320" cy="815126"/>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5133" name="Text Box 13"/>
          <p:cNvSpPr txBox="1">
            <a:spLocks noChangeArrowheads="1"/>
          </p:cNvSpPr>
          <p:nvPr/>
        </p:nvSpPr>
        <p:spPr bwMode="auto">
          <a:xfrm>
            <a:off x="5988960" y="1231330"/>
            <a:ext cx="1324800" cy="440686"/>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r>
              <a:rPr lang="en-US" sz="1300"/>
              <a:t>Strange excess </a:t>
            </a:r>
          </a:p>
          <a:p>
            <a:r>
              <a:rPr lang="en-US" sz="1300"/>
              <a:t>or haze (tripled)</a:t>
            </a:r>
          </a:p>
        </p:txBody>
      </p:sp>
      <p:sp>
        <p:nvSpPr>
          <p:cNvPr id="5134" name="Line 14"/>
          <p:cNvSpPr>
            <a:spLocks noChangeShapeType="1"/>
          </p:cNvSpPr>
          <p:nvPr/>
        </p:nvSpPr>
        <p:spPr bwMode="auto">
          <a:xfrm>
            <a:off x="6635520" y="1673456"/>
            <a:ext cx="331200" cy="400362"/>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2" name="TextBox 1"/>
          <p:cNvSpPr txBox="1"/>
          <p:nvPr/>
        </p:nvSpPr>
        <p:spPr>
          <a:xfrm>
            <a:off x="5365251" y="6455620"/>
            <a:ext cx="3585161" cy="369332"/>
          </a:xfrm>
          <a:prstGeom prst="rect">
            <a:avLst/>
          </a:prstGeom>
          <a:noFill/>
        </p:spPr>
        <p:txBody>
          <a:bodyPr wrap="none" rtlCol="0">
            <a:spAutoFit/>
          </a:bodyPr>
          <a:lstStyle/>
          <a:p>
            <a:r>
              <a:rPr lang="en-US" dirty="0" smtClean="0"/>
              <a:t>Planck Haze paper:  </a:t>
            </a:r>
            <a:r>
              <a:rPr lang="en-US" dirty="0" err="1" smtClean="0"/>
              <a:t>arXiv</a:t>
            </a:r>
            <a:r>
              <a:rPr lang="en-US" dirty="0" smtClean="0"/>
              <a:t> 1208.5483</a:t>
            </a:r>
            <a:endParaRPr lang="en-US" dirty="0"/>
          </a:p>
        </p:txBody>
      </p:sp>
    </p:spTree>
    <p:extLst>
      <p:ext uri="{BB962C8B-B14F-4D97-AF65-F5344CB8AC3E}">
        <p14:creationId xmlns:p14="http://schemas.microsoft.com/office/powerpoint/2010/main" val="1407548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703262"/>
          </a:xfrm>
        </p:spPr>
        <p:txBody>
          <a:bodyPr>
            <a:normAutofit fontScale="90000"/>
          </a:bodyPr>
          <a:lstStyle/>
          <a:p>
            <a:r>
              <a:rPr lang="en-US" dirty="0" smtClean="0"/>
              <a:t>Questions</a:t>
            </a:r>
            <a:endParaRPr lang="en-US" dirty="0"/>
          </a:p>
        </p:txBody>
      </p:sp>
      <p:sp>
        <p:nvSpPr>
          <p:cNvPr id="3" name="Content Placeholder 2"/>
          <p:cNvSpPr>
            <a:spLocks noGrp="1"/>
          </p:cNvSpPr>
          <p:nvPr>
            <p:ph idx="1"/>
          </p:nvPr>
        </p:nvSpPr>
        <p:spPr>
          <a:xfrm>
            <a:off x="215900" y="1244600"/>
            <a:ext cx="8521700" cy="4525963"/>
          </a:xfrm>
        </p:spPr>
        <p:txBody>
          <a:bodyPr/>
          <a:lstStyle/>
          <a:p>
            <a:pPr marL="0" indent="0">
              <a:buNone/>
            </a:pPr>
            <a:endParaRPr lang="en-US" dirty="0"/>
          </a:p>
          <a:p>
            <a:r>
              <a:rPr lang="en-US" dirty="0"/>
              <a:t>Is there evidence for an </a:t>
            </a:r>
            <a:r>
              <a:rPr lang="en-US" dirty="0" smtClean="0"/>
              <a:t>anomalous microwave  </a:t>
            </a:r>
            <a:r>
              <a:rPr lang="en-US" dirty="0"/>
              <a:t>signal?</a:t>
            </a:r>
          </a:p>
          <a:p>
            <a:r>
              <a:rPr lang="en-US" dirty="0"/>
              <a:t>Do we know what contributes to it?</a:t>
            </a:r>
          </a:p>
          <a:p>
            <a:r>
              <a:rPr lang="en-US" dirty="0"/>
              <a:t>Is there a</a:t>
            </a:r>
            <a:r>
              <a:rPr lang="en-US" dirty="0" smtClean="0"/>
              <a:t> “need” </a:t>
            </a:r>
            <a:r>
              <a:rPr lang="en-US" dirty="0"/>
              <a:t>for </a:t>
            </a:r>
            <a:r>
              <a:rPr lang="en-US" dirty="0" smtClean="0"/>
              <a:t>DM</a:t>
            </a:r>
            <a:r>
              <a:rPr lang="en-US" dirty="0"/>
              <a:t> </a:t>
            </a:r>
            <a:r>
              <a:rPr lang="en-US" dirty="0" smtClean="0"/>
              <a:t>in interpreting it?</a:t>
            </a:r>
          </a:p>
          <a:p>
            <a:r>
              <a:rPr lang="en-US" dirty="0" smtClean="0"/>
              <a:t>Is there any favored DM model?</a:t>
            </a:r>
            <a:endParaRPr lang="en-US" dirty="0"/>
          </a:p>
          <a:p>
            <a:pPr marL="0" indent="0">
              <a:buNone/>
            </a:pPr>
            <a:endParaRPr lang="en-US" dirty="0"/>
          </a:p>
        </p:txBody>
      </p:sp>
    </p:spTree>
    <p:extLst>
      <p:ext uri="{BB962C8B-B14F-4D97-AF65-F5344CB8AC3E}">
        <p14:creationId xmlns:p14="http://schemas.microsoft.com/office/powerpoint/2010/main" val="39167014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1" y="77769"/>
            <a:ext cx="8228160" cy="586142"/>
          </a:xfrm>
          <a:ln/>
        </p:spPr>
        <p:txBody>
          <a:bodyPr tIns="28737"/>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300" b="1">
                <a:solidFill>
                  <a:srgbClr val="0000CC"/>
                </a:solidFill>
              </a:rPr>
              <a:t>Dark matter density distribution</a:t>
            </a:r>
          </a:p>
        </p:txBody>
      </p:sp>
      <p:sp>
        <p:nvSpPr>
          <p:cNvPr id="3074" name="Text Box 2"/>
          <p:cNvSpPr txBox="1">
            <a:spLocks noChangeArrowheads="1"/>
          </p:cNvSpPr>
          <p:nvPr/>
        </p:nvSpPr>
        <p:spPr bwMode="auto">
          <a:xfrm>
            <a:off x="216000" y="766161"/>
            <a:ext cx="4173120" cy="517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sz="1500"/>
              <a:t>According to the fits of the GC gamma excess,</a:t>
            </a:r>
          </a:p>
          <a:p>
            <a:pPr>
              <a:buClrTx/>
              <a:buFontTx/>
              <a:buNone/>
            </a:pPr>
            <a:r>
              <a:rPr lang="en-US" sz="1500"/>
              <a:t>we employed the generalized NFW profile: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0" y="1337901"/>
            <a:ext cx="4155840" cy="8208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2238" y="807925"/>
            <a:ext cx="4566401" cy="44011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7" name="Line 5"/>
          <p:cNvSpPr>
            <a:spLocks noChangeShapeType="1"/>
          </p:cNvSpPr>
          <p:nvPr/>
        </p:nvSpPr>
        <p:spPr bwMode="auto">
          <a:xfrm flipV="1">
            <a:off x="4520161" y="807926"/>
            <a:ext cx="1440" cy="5980947"/>
          </a:xfrm>
          <a:prstGeom prst="line">
            <a:avLst/>
          </a:prstGeom>
          <a:noFill/>
          <a:ln w="1908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3078" name="Text Box 6"/>
          <p:cNvSpPr txBox="1">
            <a:spLocks noChangeArrowheads="1"/>
          </p:cNvSpPr>
          <p:nvPr/>
        </p:nvSpPr>
        <p:spPr bwMode="auto">
          <a:xfrm>
            <a:off x="249121" y="2322965"/>
            <a:ext cx="4137120" cy="733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sz="1500" i="1">
                <a:cs typeface="Arial" charset="0"/>
              </a:rPr>
              <a:t>α </a:t>
            </a:r>
            <a:r>
              <a:rPr lang="en-US" sz="1500">
                <a:cs typeface="Arial" charset="0"/>
              </a:rPr>
              <a:t>= 1, </a:t>
            </a:r>
            <a:r>
              <a:rPr lang="en-US" sz="1500" i="1">
                <a:cs typeface="Arial" charset="0"/>
              </a:rPr>
              <a:t>β </a:t>
            </a:r>
            <a:r>
              <a:rPr lang="en-US" sz="1500">
                <a:cs typeface="Arial" charset="0"/>
              </a:rPr>
              <a:t>= 3</a:t>
            </a:r>
          </a:p>
          <a:p>
            <a:pPr>
              <a:buClrTx/>
              <a:buFontTx/>
              <a:buNone/>
            </a:pPr>
            <a:r>
              <a:rPr lang="en-US" sz="1500" i="1">
                <a:cs typeface="Arial" charset="0"/>
              </a:rPr>
              <a:t>r</a:t>
            </a:r>
            <a:r>
              <a:rPr lang="en-US" sz="800" i="1">
                <a:cs typeface="Arial" charset="0"/>
              </a:rPr>
              <a:t>s</a:t>
            </a:r>
            <a:r>
              <a:rPr lang="en-US" sz="1500">
                <a:cs typeface="Arial" charset="0"/>
              </a:rPr>
              <a:t> = 23 kpc (also matches Galactic kinematics)</a:t>
            </a:r>
          </a:p>
          <a:p>
            <a:pPr>
              <a:buClrTx/>
              <a:buFontTx/>
              <a:buNone/>
            </a:pPr>
            <a:r>
              <a:rPr lang="en-US" sz="1500">
                <a:cs typeface="Arial" charset="0"/>
              </a:rPr>
              <a:t>Normalized according to</a:t>
            </a:r>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81" y="3124245"/>
            <a:ext cx="3284640" cy="2491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80" name="Text Box 8"/>
          <p:cNvSpPr txBox="1">
            <a:spLocks noChangeArrowheads="1"/>
          </p:cNvSpPr>
          <p:nvPr/>
        </p:nvSpPr>
        <p:spPr bwMode="auto">
          <a:xfrm>
            <a:off x="200161" y="3534130"/>
            <a:ext cx="4194720" cy="288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just">
              <a:buClrTx/>
              <a:buFontTx/>
              <a:buNone/>
            </a:pPr>
            <a:r>
              <a:rPr lang="en-US" sz="1500" dirty="0"/>
              <a:t>All the results were computed for 3 relevant values of the inner slope </a:t>
            </a:r>
            <a:r>
              <a:rPr lang="en-US" sz="1500" i="1" dirty="0" err="1">
                <a:cs typeface="Arial" charset="0"/>
              </a:rPr>
              <a:t>γ</a:t>
            </a:r>
            <a:r>
              <a:rPr lang="en-US" sz="1500" dirty="0">
                <a:cs typeface="Arial" charset="0"/>
              </a:rPr>
              <a:t>: 1.1, 1.2 and 1.3.</a:t>
            </a:r>
          </a:p>
          <a:p>
            <a:pPr algn="just">
              <a:buClrTx/>
              <a:buFontTx/>
              <a:buNone/>
            </a:pPr>
            <a:endParaRPr lang="en-US" sz="1500" dirty="0">
              <a:cs typeface="Arial" charset="0"/>
            </a:endParaRPr>
          </a:p>
          <a:p>
            <a:pPr algn="just">
              <a:buClrTx/>
              <a:buFontTx/>
              <a:buNone/>
            </a:pPr>
            <a:r>
              <a:rPr lang="en-US" sz="1500" dirty="0">
                <a:cs typeface="Arial" charset="0"/>
              </a:rPr>
              <a:t>The profile was also truncated below the Schwarzschild radius of the central BH to avoid its unphysical divergence.</a:t>
            </a:r>
          </a:p>
          <a:p>
            <a:pPr algn="just">
              <a:buClrTx/>
              <a:buFontTx/>
              <a:buNone/>
            </a:pPr>
            <a:endParaRPr lang="en-US" sz="1500" dirty="0">
              <a:cs typeface="Arial" charset="0"/>
            </a:endParaRPr>
          </a:p>
          <a:p>
            <a:pPr algn="just">
              <a:buClrTx/>
              <a:buFontTx/>
              <a:buNone/>
            </a:pPr>
            <a:r>
              <a:rPr lang="en-US" sz="1500" dirty="0">
                <a:cs typeface="Arial" charset="0"/>
              </a:rPr>
              <a:t>DM substructures were also included besides the smooth component above. But they </a:t>
            </a:r>
            <a:r>
              <a:rPr lang="en-US" sz="1500" dirty="0" smtClean="0">
                <a:cs typeface="Arial" charset="0"/>
              </a:rPr>
              <a:t>implied </a:t>
            </a:r>
            <a:r>
              <a:rPr lang="en-US" sz="1500" dirty="0">
                <a:cs typeface="Arial" charset="0"/>
              </a:rPr>
              <a:t>a mild enhancement </a:t>
            </a:r>
            <a:r>
              <a:rPr lang="en-US" sz="1500" dirty="0" smtClean="0">
                <a:cs typeface="Arial" charset="0"/>
              </a:rPr>
              <a:t>– </a:t>
            </a:r>
            <a:r>
              <a:rPr lang="en-US" sz="1500" dirty="0">
                <a:cs typeface="Arial" charset="0"/>
              </a:rPr>
              <a:t>(30-35)% - of the DM intensity in the ROI due to tidal disruptions in the GC vicinity. </a:t>
            </a:r>
          </a:p>
        </p:txBody>
      </p:sp>
      <p:sp>
        <p:nvSpPr>
          <p:cNvPr id="3081" name="Text Box 9"/>
          <p:cNvSpPr txBox="1">
            <a:spLocks noChangeArrowheads="1"/>
          </p:cNvSpPr>
          <p:nvPr/>
        </p:nvSpPr>
        <p:spPr bwMode="auto">
          <a:xfrm>
            <a:off x="4695841" y="5557544"/>
            <a:ext cx="4374720" cy="737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just">
              <a:buClrTx/>
              <a:buFontTx/>
              <a:buNone/>
            </a:pPr>
            <a:r>
              <a:rPr lang="en-US" sz="1500" dirty="0"/>
              <a:t>An example of the DM intensity dependence on</a:t>
            </a:r>
          </a:p>
          <a:p>
            <a:pPr algn="just">
              <a:buClrTx/>
              <a:buFontTx/>
              <a:buNone/>
            </a:pPr>
            <a:r>
              <a:rPr lang="en-US" sz="1500" dirty="0"/>
              <a:t>the inner profile slope </a:t>
            </a:r>
            <a:r>
              <a:rPr lang="en-US" sz="1500" i="1" dirty="0" err="1">
                <a:cs typeface="Arial" charset="0"/>
              </a:rPr>
              <a:t>γ</a:t>
            </a:r>
            <a:r>
              <a:rPr lang="en-US" sz="1500" dirty="0">
                <a:cs typeface="Arial" charset="0"/>
              </a:rPr>
              <a:t>. We can see a relatively </a:t>
            </a:r>
          </a:p>
          <a:p>
            <a:pPr algn="just">
              <a:buClrTx/>
              <a:buFontTx/>
              <a:buNone/>
            </a:pPr>
            <a:r>
              <a:rPr lang="en-US" sz="1500" dirty="0">
                <a:cs typeface="Arial" charset="0"/>
              </a:rPr>
              <a:t>minor </a:t>
            </a:r>
            <a:r>
              <a:rPr lang="en-US" sz="1500" dirty="0" smtClean="0">
                <a:cs typeface="Arial" charset="0"/>
              </a:rPr>
              <a:t>dependence (about 50% in intensity at all </a:t>
            </a:r>
          </a:p>
          <a:p>
            <a:pPr algn="just">
              <a:buClrTx/>
              <a:buFontTx/>
              <a:buNone/>
            </a:pPr>
            <a:r>
              <a:rPr lang="en-US" sz="1500" dirty="0">
                <a:cs typeface="Arial" charset="0"/>
              </a:rPr>
              <a:t>f</a:t>
            </a:r>
            <a:r>
              <a:rPr lang="en-US" sz="1500" dirty="0" smtClean="0">
                <a:cs typeface="Arial" charset="0"/>
              </a:rPr>
              <a:t>requencies) . </a:t>
            </a:r>
            <a:endParaRPr lang="en-US" sz="1500" dirty="0">
              <a:cs typeface="Arial" charset="0"/>
            </a:endParaRPr>
          </a:p>
        </p:txBody>
      </p:sp>
    </p:spTree>
    <p:extLst>
      <p:ext uri="{BB962C8B-B14F-4D97-AF65-F5344CB8AC3E}">
        <p14:creationId xmlns:p14="http://schemas.microsoft.com/office/powerpoint/2010/main" val="3973298229"/>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1" y="142576"/>
            <a:ext cx="8228160" cy="473809"/>
          </a:xfrm>
          <a:ln/>
        </p:spPr>
        <p:txBody>
          <a:bodyPr tIns="28737">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300" b="1">
                <a:solidFill>
                  <a:srgbClr val="0000CC"/>
                </a:solidFill>
              </a:rPr>
              <a:t>Magnetic field distribution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4002" t="39131" r="5028" b="3497"/>
          <a:stretch>
            <a:fillRect/>
          </a:stretch>
        </p:blipFill>
        <p:spPr bwMode="auto">
          <a:xfrm>
            <a:off x="773281" y="3061761"/>
            <a:ext cx="7961760" cy="3732872"/>
          </a:xfrm>
          <a:prstGeom prst="rect">
            <a:avLst/>
          </a:prstGeom>
          <a:noFill/>
          <a:ln>
            <a:noFill/>
          </a:ln>
          <a:effectLst/>
          <a:extLst>
            <a:ext uri="{909E8E84-426E-40dd-AFC4-6F175D3DCCD1}">
              <a14:hiddenFill xmlns:a14="http://schemas.microsoft.com/office/drawing/2010/main">
                <a:blipFill dpi="0" rotWithShape="0">
                  <a:blip/>
                  <a:srcRect l="4002" t="39131" r="5028" b="34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120" y="845370"/>
            <a:ext cx="6635520" cy="4810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0" name="Text Box 4"/>
          <p:cNvSpPr txBox="1">
            <a:spLocks noChangeArrowheads="1"/>
          </p:cNvSpPr>
          <p:nvPr/>
        </p:nvSpPr>
        <p:spPr bwMode="auto">
          <a:xfrm>
            <a:off x="563041" y="1375345"/>
            <a:ext cx="7784640" cy="117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sz="1500" i="1"/>
              <a:t>B</a:t>
            </a:r>
            <a:r>
              <a:rPr lang="en-US" sz="900" i="1"/>
              <a:t>0</a:t>
            </a:r>
            <a:r>
              <a:rPr lang="en-US" sz="1500"/>
              <a:t> = 6 </a:t>
            </a:r>
            <a:r>
              <a:rPr lang="en-US" sz="1500" i="1">
                <a:cs typeface="Arial" charset="0"/>
              </a:rPr>
              <a:t>μ</a:t>
            </a:r>
            <a:r>
              <a:rPr lang="en-US" sz="1500">
                <a:cs typeface="Arial" charset="0"/>
              </a:rPr>
              <a:t>G – a well-know field value in the Solar vicinity;</a:t>
            </a:r>
          </a:p>
          <a:p>
            <a:pPr>
              <a:buClrTx/>
              <a:buFontTx/>
              <a:buNone/>
            </a:pPr>
            <a:r>
              <a:rPr lang="en-US" sz="1500" i="1">
                <a:cs typeface="Arial" charset="0"/>
              </a:rPr>
              <a:t>B(0,0) = 50,100 μ</a:t>
            </a:r>
            <a:r>
              <a:rPr lang="en-US" sz="1500">
                <a:cs typeface="Arial" charset="0"/>
              </a:rPr>
              <a:t>G – the GC robust lower limit and an optimistic case;</a:t>
            </a:r>
          </a:p>
          <a:p>
            <a:pPr>
              <a:buClrTx/>
              <a:buFontTx/>
              <a:buNone/>
            </a:pPr>
            <a:r>
              <a:rPr lang="en-US" sz="1500" i="1">
                <a:cs typeface="Arial" charset="0"/>
              </a:rPr>
              <a:t>z</a:t>
            </a:r>
            <a:r>
              <a:rPr lang="en-US" sz="900" i="1">
                <a:cs typeface="Arial" charset="0"/>
              </a:rPr>
              <a:t>B</a:t>
            </a:r>
            <a:r>
              <a:rPr lang="en-US" sz="1500">
                <a:cs typeface="Arial" charset="0"/>
              </a:rPr>
              <a:t> ~ h – the diffusion zone half-height, </a:t>
            </a:r>
            <a:r>
              <a:rPr lang="en-US" sz="1500" i="1">
                <a:cs typeface="Arial" charset="0"/>
              </a:rPr>
              <a:t>z</a:t>
            </a:r>
            <a:r>
              <a:rPr lang="en-US" sz="900" i="1">
                <a:cs typeface="Arial" charset="0"/>
              </a:rPr>
              <a:t>B</a:t>
            </a:r>
            <a:r>
              <a:rPr lang="en-US" sz="1500">
                <a:cs typeface="Arial" charset="0"/>
              </a:rPr>
              <a:t> had discrete values ≈(2-7) kpc.</a:t>
            </a:r>
          </a:p>
          <a:p>
            <a:pPr>
              <a:buClrTx/>
              <a:buFontTx/>
              <a:buNone/>
            </a:pPr>
            <a:endParaRPr lang="en-US" sz="1500">
              <a:cs typeface="Arial" charset="0"/>
            </a:endParaRPr>
          </a:p>
          <a:p>
            <a:pPr>
              <a:buClrTx/>
              <a:buFontTx/>
              <a:buNone/>
            </a:pPr>
            <a:r>
              <a:rPr lang="en-US" sz="1500">
                <a:cs typeface="Arial" charset="0"/>
              </a:rPr>
              <a:t>Thus, various versions were computed to cover evenly the respective uncertainty range.</a:t>
            </a:r>
          </a:p>
        </p:txBody>
      </p:sp>
      <p:sp>
        <p:nvSpPr>
          <p:cNvPr id="4101" name="Text Box 5"/>
          <p:cNvSpPr txBox="1">
            <a:spLocks noChangeArrowheads="1"/>
          </p:cNvSpPr>
          <p:nvPr/>
        </p:nvSpPr>
        <p:spPr bwMode="auto">
          <a:xfrm>
            <a:off x="7296481" y="6251697"/>
            <a:ext cx="1740960" cy="300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sz="1500"/>
              <a:t>A typical example.</a:t>
            </a:r>
          </a:p>
        </p:txBody>
      </p:sp>
    </p:spTree>
    <p:extLst>
      <p:ext uri="{BB962C8B-B14F-4D97-AF65-F5344CB8AC3E}">
        <p14:creationId xmlns:p14="http://schemas.microsoft.com/office/powerpoint/2010/main" val="2817575094"/>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109452"/>
            <a:ext cx="8228160" cy="555898"/>
          </a:xfrm>
          <a:ln/>
        </p:spPr>
        <p:txBody>
          <a:bodyPr tIns="28737">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300" b="1">
                <a:solidFill>
                  <a:srgbClr val="0000CC"/>
                </a:solidFill>
              </a:rPr>
              <a:t>Propagation of DM leptons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400" y="766160"/>
            <a:ext cx="7041600" cy="73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40" y="1617290"/>
            <a:ext cx="4893120" cy="754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4" name="Text Box 4"/>
          <p:cNvSpPr txBox="1">
            <a:spLocks noChangeArrowheads="1"/>
          </p:cNvSpPr>
          <p:nvPr/>
        </p:nvSpPr>
        <p:spPr bwMode="auto">
          <a:xfrm>
            <a:off x="5243040" y="1841954"/>
            <a:ext cx="248832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5188"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a:t>- DM leptons source term</a:t>
            </a:r>
          </a:p>
        </p:txBody>
      </p:sp>
      <p:sp>
        <p:nvSpPr>
          <p:cNvPr id="5125" name="Text Box 5"/>
          <p:cNvSpPr txBox="1">
            <a:spLocks noChangeArrowheads="1"/>
          </p:cNvSpPr>
          <p:nvPr/>
        </p:nvSpPr>
        <p:spPr bwMode="auto">
          <a:xfrm>
            <a:off x="331201" y="2749249"/>
            <a:ext cx="8460000" cy="2876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5188" rIns="81639" bIns="40820"/>
          <a:lstStyle>
            <a:lvl1pPr marL="212725" indent="-212725">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1pPr>
            <a:lvl2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2pPr>
            <a:lvl3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3pPr>
            <a:lvl4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4pPr>
            <a:lvl5pPr>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212725" algn="l"/>
                <a:tab pos="669925" algn="l"/>
                <a:tab pos="1127125" algn="l"/>
                <a:tab pos="1584325" algn="l"/>
                <a:tab pos="2041525" algn="l"/>
                <a:tab pos="2498725" algn="l"/>
                <a:tab pos="2955925" algn="l"/>
                <a:tab pos="3413125" algn="l"/>
                <a:tab pos="3870325" algn="l"/>
                <a:tab pos="4327525" algn="l"/>
                <a:tab pos="4784725" algn="l"/>
                <a:tab pos="5241925" algn="l"/>
                <a:tab pos="5699125" algn="l"/>
                <a:tab pos="6156325" algn="l"/>
                <a:tab pos="6613525" algn="l"/>
                <a:tab pos="7070725" algn="l"/>
                <a:tab pos="7527925" algn="l"/>
                <a:tab pos="7985125" algn="l"/>
                <a:tab pos="8442325" algn="l"/>
                <a:tab pos="8899525" algn="l"/>
                <a:tab pos="9356725" algn="l"/>
              </a:tabLst>
              <a:defRPr>
                <a:solidFill>
                  <a:srgbClr val="000000"/>
                </a:solidFill>
                <a:latin typeface="Arial" charset="0"/>
                <a:ea typeface="ＭＳ Ｐゴシック" charset="0"/>
                <a:cs typeface="Microsoft YaHei" charset="0"/>
              </a:defRPr>
            </a:lvl9pPr>
          </a:lstStyle>
          <a:p>
            <a:pPr algn="just">
              <a:buSzPct val="45000"/>
              <a:buFont typeface="Wingdings" charset="0"/>
              <a:buChar char=""/>
            </a:pPr>
            <a:r>
              <a:rPr lang="en-US" dirty="0" smtClean="0"/>
              <a:t>We modified the GALPROP </a:t>
            </a:r>
            <a:r>
              <a:rPr lang="en-US" dirty="0"/>
              <a:t>package (</a:t>
            </a:r>
            <a:r>
              <a:rPr lang="en-US" dirty="0">
                <a:solidFill>
                  <a:srgbClr val="0000CC"/>
                </a:solidFill>
                <a:hlinkClick r:id="rId5"/>
              </a:rPr>
              <a:t>www.galprop.stanford.edu</a:t>
            </a:r>
            <a:r>
              <a:rPr lang="en-US" dirty="0" smtClean="0"/>
              <a:t>)</a:t>
            </a:r>
            <a:r>
              <a:rPr lang="en-US" dirty="0"/>
              <a:t> </a:t>
            </a:r>
            <a:r>
              <a:rPr lang="en-US" dirty="0" smtClean="0"/>
              <a:t>public </a:t>
            </a:r>
            <a:r>
              <a:rPr lang="en-US" dirty="0"/>
              <a:t>version to enable a comprehensive DM functionality.</a:t>
            </a:r>
          </a:p>
          <a:p>
            <a:pPr algn="just">
              <a:buSzPct val="45000"/>
              <a:buFont typeface="Wingdings" charset="0"/>
              <a:buChar char=""/>
            </a:pPr>
            <a:r>
              <a:rPr lang="en-US" dirty="0">
                <a:cs typeface="Arial" charset="0"/>
              </a:rPr>
              <a:t>Lepton injection spectra </a:t>
            </a:r>
            <a:r>
              <a:rPr lang="en-US" i="1" dirty="0" err="1">
                <a:cs typeface="Arial" charset="0"/>
              </a:rPr>
              <a:t>dN</a:t>
            </a:r>
            <a:r>
              <a:rPr lang="en-US" sz="900" i="1" dirty="0" err="1">
                <a:cs typeface="Arial" charset="0"/>
              </a:rPr>
              <a:t>e</a:t>
            </a:r>
            <a:r>
              <a:rPr lang="en-US" i="1" dirty="0">
                <a:cs typeface="Arial" charset="0"/>
              </a:rPr>
              <a:t>/</a:t>
            </a:r>
            <a:r>
              <a:rPr lang="en-US" i="1" dirty="0" err="1">
                <a:cs typeface="Arial" charset="0"/>
              </a:rPr>
              <a:t>dp</a:t>
            </a:r>
            <a:r>
              <a:rPr lang="en-US" dirty="0">
                <a:cs typeface="Arial" charset="0"/>
              </a:rPr>
              <a:t> were implemented from respective particle physics data at PPPC4DIM resource </a:t>
            </a:r>
            <a:r>
              <a:rPr lang="en-US" dirty="0" err="1">
                <a:solidFill>
                  <a:srgbClr val="0000CC"/>
                </a:solidFill>
                <a:cs typeface="Arial" charset="0"/>
              </a:rPr>
              <a:t>www.marcocirelli.net</a:t>
            </a:r>
            <a:r>
              <a:rPr lang="en-US" dirty="0">
                <a:solidFill>
                  <a:srgbClr val="0000CC"/>
                </a:solidFill>
                <a:cs typeface="Arial" charset="0"/>
              </a:rPr>
              <a:t>/PPPC4DMID.html</a:t>
            </a:r>
          </a:p>
          <a:p>
            <a:pPr algn="just">
              <a:buSzPct val="45000"/>
              <a:buFont typeface="Wingdings" charset="0"/>
              <a:buChar char=""/>
            </a:pPr>
            <a:r>
              <a:rPr lang="en-US" dirty="0">
                <a:cs typeface="Arial" charset="0"/>
              </a:rPr>
              <a:t>The propagation was done in 3 spatial dimensions (with 200 pc resolution along each), 1 time and 1 momenta dimensions.</a:t>
            </a:r>
          </a:p>
          <a:p>
            <a:pPr algn="just">
              <a:buSzPct val="45000"/>
              <a:buFont typeface="Wingdings" charset="0"/>
              <a:buChar char=""/>
            </a:pPr>
            <a:r>
              <a:rPr lang="en-US" dirty="0">
                <a:cs typeface="Arial" charset="0"/>
              </a:rPr>
              <a:t>Univ. of Southern California computing cluster was employed to run 300 DM/MF/prop models in total.</a:t>
            </a:r>
          </a:p>
          <a:p>
            <a:pPr algn="just">
              <a:buSzPct val="45000"/>
              <a:buFont typeface="Wingdings" charset="0"/>
              <a:buChar char=""/>
            </a:pPr>
            <a:r>
              <a:rPr lang="en-US" dirty="0">
                <a:cs typeface="Arial" charset="0"/>
              </a:rPr>
              <a:t>DM emission sky maps were also generated by GALPROP in </a:t>
            </a:r>
            <a:r>
              <a:rPr lang="en-US" dirty="0" err="1">
                <a:cs typeface="Arial" charset="0"/>
              </a:rPr>
              <a:t>HEALPix</a:t>
            </a:r>
            <a:r>
              <a:rPr lang="en-US" dirty="0">
                <a:cs typeface="Arial" charset="0"/>
              </a:rPr>
              <a:t> </a:t>
            </a:r>
            <a:r>
              <a:rPr lang="en-US" dirty="0" smtClean="0">
                <a:cs typeface="Arial" charset="0"/>
              </a:rPr>
              <a:t>format.</a:t>
            </a:r>
            <a:endParaRPr lang="en-US" dirty="0">
              <a:cs typeface="Arial" charset="0"/>
            </a:endParaRPr>
          </a:p>
        </p:txBody>
      </p:sp>
    </p:spTree>
    <p:extLst>
      <p:ext uri="{BB962C8B-B14F-4D97-AF65-F5344CB8AC3E}">
        <p14:creationId xmlns:p14="http://schemas.microsoft.com/office/powerpoint/2010/main" val="71954621"/>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1" y="109452"/>
            <a:ext cx="8228160" cy="555898"/>
          </a:xfrm>
          <a:ln/>
        </p:spPr>
        <p:txBody>
          <a:bodyPr tIns="28737">
            <a:normAutofit fontScale="9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3300" b="1">
                <a:solidFill>
                  <a:srgbClr val="0000CC"/>
                </a:solidFill>
              </a:rPr>
              <a:t>Propagation of DM leptons - 2</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240" y="671110"/>
            <a:ext cx="4561920" cy="45868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560" y="5391926"/>
            <a:ext cx="5806080" cy="1319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1" y="805046"/>
            <a:ext cx="2347200" cy="7964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9" name="Text Box 5"/>
          <p:cNvSpPr txBox="1">
            <a:spLocks noChangeArrowheads="1"/>
          </p:cNvSpPr>
          <p:nvPr/>
        </p:nvSpPr>
        <p:spPr bwMode="auto">
          <a:xfrm>
            <a:off x="2424960" y="1078674"/>
            <a:ext cx="1958400" cy="518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sz="1500"/>
              <a:t>- the spatial diffusion</a:t>
            </a:r>
          </a:p>
          <a:p>
            <a:pPr>
              <a:buClrTx/>
              <a:buFontTx/>
              <a:buNone/>
            </a:pPr>
            <a:r>
              <a:rPr lang="en-US" sz="1500"/>
              <a:t>coefficient</a:t>
            </a:r>
          </a:p>
        </p:txBody>
      </p:sp>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0" y="1810271"/>
            <a:ext cx="4204800" cy="7128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51" name="Text Box 7"/>
          <p:cNvSpPr txBox="1">
            <a:spLocks noChangeArrowheads="1"/>
          </p:cNvSpPr>
          <p:nvPr/>
        </p:nvSpPr>
        <p:spPr bwMode="auto">
          <a:xfrm>
            <a:off x="525600" y="2556269"/>
            <a:ext cx="3363840" cy="300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buClrTx/>
              <a:buFontTx/>
              <a:buNone/>
            </a:pPr>
            <a:r>
              <a:rPr lang="en-US" sz="1500"/>
              <a:t>- the lepton reacceleration coefficient</a:t>
            </a:r>
          </a:p>
        </p:txBody>
      </p:sp>
      <p:sp>
        <p:nvSpPr>
          <p:cNvPr id="6152" name="Line 8"/>
          <p:cNvSpPr>
            <a:spLocks noChangeShapeType="1"/>
          </p:cNvSpPr>
          <p:nvPr/>
        </p:nvSpPr>
        <p:spPr bwMode="auto">
          <a:xfrm flipH="1" flipV="1">
            <a:off x="4384800" y="743118"/>
            <a:ext cx="15840" cy="4487511"/>
          </a:xfrm>
          <a:prstGeom prst="line">
            <a:avLst/>
          </a:prstGeom>
          <a:noFill/>
          <a:ln w="1908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endParaRPr lang="en-US"/>
          </a:p>
        </p:txBody>
      </p:sp>
      <p:sp>
        <p:nvSpPr>
          <p:cNvPr id="6153" name="Text Box 9"/>
          <p:cNvSpPr txBox="1">
            <a:spLocks noChangeArrowheads="1"/>
          </p:cNvSpPr>
          <p:nvPr/>
        </p:nvSpPr>
        <p:spPr bwMode="auto">
          <a:xfrm>
            <a:off x="165601" y="3234580"/>
            <a:ext cx="4102560" cy="1611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54535"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just">
              <a:buClrTx/>
              <a:buFontTx/>
              <a:buNone/>
            </a:pPr>
            <a:r>
              <a:rPr lang="en-US" sz="1500"/>
              <a:t>All the results were computed for 3 different diffusion models, which are expected to cover the relevant uncertainty range well. We used the canonical MED,MAX models and the newer one with the particle reacceleration based on recent GALPROP team studies.</a:t>
            </a:r>
          </a:p>
        </p:txBody>
      </p:sp>
    </p:spTree>
    <p:extLst>
      <p:ext uri="{BB962C8B-B14F-4D97-AF65-F5344CB8AC3E}">
        <p14:creationId xmlns:p14="http://schemas.microsoft.com/office/powerpoint/2010/main" val="2847894032"/>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331201" y="190100"/>
            <a:ext cx="8460000" cy="473810"/>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500" b="1" dirty="0">
                <a:solidFill>
                  <a:srgbClr val="0000CC"/>
                </a:solidFill>
              </a:rPr>
              <a:t>DM emission: all sky </a:t>
            </a:r>
            <a:r>
              <a:rPr lang="en-US" sz="2500" b="1" dirty="0" smtClean="0">
                <a:solidFill>
                  <a:srgbClr val="0000CC"/>
                </a:solidFill>
              </a:rPr>
              <a:t>23 GHz map </a:t>
            </a:r>
            <a:r>
              <a:rPr lang="en-US" sz="2500" b="1" dirty="0">
                <a:solidFill>
                  <a:srgbClr val="0000CC"/>
                </a:solidFill>
              </a:rPr>
              <a:t>of the best-fitting model.</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0" y="967782"/>
            <a:ext cx="8958240" cy="3153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0" y="1339341"/>
            <a:ext cx="9106560" cy="4686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56590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2113</TotalTime>
  <Words>1525</Words>
  <Application>Microsoft Macintosh PowerPoint</Application>
  <PresentationFormat>On-screen Show (4:3)</PresentationFormat>
  <Paragraphs>148</Paragraphs>
  <Slides>27</Slides>
  <Notes>9</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On the Milky Way Haze and Dark Matter  </vt:lpstr>
      <vt:lpstr>Our work – indirect searches, Milky Way, microwave</vt:lpstr>
      <vt:lpstr>Motivation: gamma and microwave excesses around GC</vt:lpstr>
      <vt:lpstr>Questions</vt:lpstr>
      <vt:lpstr>Dark matter density distribution</vt:lpstr>
      <vt:lpstr>Magnetic field distribution</vt:lpstr>
      <vt:lpstr>Propagation of DM leptons</vt:lpstr>
      <vt:lpstr>Propagation of DM leptons - 2</vt:lpstr>
      <vt:lpstr>DM emission: all sky 23 GHz map of the best-fitting model.</vt:lpstr>
      <vt:lpstr>Changing frequency</vt:lpstr>
      <vt:lpstr>Changing particle mass</vt:lpstr>
      <vt:lpstr>Changing annihilation channel</vt:lpstr>
      <vt:lpstr>Changing DM density slope</vt:lpstr>
      <vt:lpstr>Changing magnetic field and diffusion</vt:lpstr>
      <vt:lpstr>Procedures applied</vt:lpstr>
      <vt:lpstr>Choice of the area inspected</vt:lpstr>
      <vt:lpstr>Method I (considering CMB  fluctuations only)</vt:lpstr>
      <vt:lpstr>Results of method I</vt:lpstr>
      <vt:lpstr>Method II (with foreground subtraction) </vt:lpstr>
      <vt:lpstr>Foreground maps</vt:lpstr>
      <vt:lpstr>Reduced c2  - considerations</vt:lpstr>
      <vt:lpstr>Residuals  - maps</vt:lpstr>
      <vt:lpstr>Frequency  dependence </vt:lpstr>
      <vt:lpstr>DM contributions to the signal</vt:lpstr>
      <vt:lpstr>Best fit results: tau+/tau-</vt:lpstr>
      <vt:lpstr>Best fit results: b/b bar</vt:lpstr>
      <vt:lpstr>Conclusions</vt:lpstr>
    </vt:vector>
  </TitlesOfParts>
  <Company>USC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Implication of Milky Way observations on the Dark Matter Haze </dc:title>
  <dc:creator>Elena Pierpaoli</dc:creator>
  <cp:lastModifiedBy>Elena Pierpaoli</cp:lastModifiedBy>
  <cp:revision>57</cp:revision>
  <dcterms:created xsi:type="dcterms:W3CDTF">2015-07-07T10:25:04Z</dcterms:created>
  <dcterms:modified xsi:type="dcterms:W3CDTF">2015-07-14T15:07:18Z</dcterms:modified>
</cp:coreProperties>
</file>